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16"/>
  </p:notesMasterIdLst>
  <p:sldIdLst>
    <p:sldId id="268" r:id="rId6"/>
    <p:sldId id="267" r:id="rId7"/>
    <p:sldId id="256" r:id="rId8"/>
    <p:sldId id="257" r:id="rId9"/>
    <p:sldId id="266" r:id="rId10"/>
    <p:sldId id="259" r:id="rId11"/>
    <p:sldId id="260" r:id="rId12"/>
    <p:sldId id="261" r:id="rId13"/>
    <p:sldId id="262" r:id="rId14"/>
    <p:sldId id="26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ce Sheahan" initials="AS" lastIdx="9" clrIdx="0">
    <p:extLst>
      <p:ext uri="{19B8F6BF-5375-455C-9EA6-DF929625EA0E}">
        <p15:presenceInfo xmlns:p15="http://schemas.microsoft.com/office/powerpoint/2012/main" userId="S::asheahan@safefood.net::3aa778e6-37ee-452e-9bd1-a705878393e9" providerId="AD"/>
      </p:ext>
    </p:extLst>
  </p:cmAuthor>
  <p:cmAuthor id="2" name="Aoife O'Reilly" initials="AO" lastIdx="1" clrIdx="1">
    <p:extLst>
      <p:ext uri="{19B8F6BF-5375-455C-9EA6-DF929625EA0E}">
        <p15:presenceInfo xmlns:p15="http://schemas.microsoft.com/office/powerpoint/2012/main" userId="S::aoreilly@safefood.net::7651f6d0-0a91-4d42-b19e-b083aae79934" providerId="AD"/>
      </p:ext>
    </p:extLst>
  </p:cmAuthor>
  <p:cmAuthor id="3" name="Aoife O'Reilly" initials="AO [2]" lastIdx="1" clrIdx="2">
    <p:extLst>
      <p:ext uri="{19B8F6BF-5375-455C-9EA6-DF929625EA0E}">
        <p15:presenceInfo xmlns:p15="http://schemas.microsoft.com/office/powerpoint/2012/main" userId="S-1-5-21-1211499061-1116295084-619646970-167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99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06"/>
    <p:restoredTop sz="67075"/>
  </p:normalViewPr>
  <p:slideViewPr>
    <p:cSldViewPr snapToGrid="0">
      <p:cViewPr varScale="1">
        <p:scale>
          <a:sx n="83" d="100"/>
          <a:sy n="83" d="100"/>
        </p:scale>
        <p:origin x="1272" y="200"/>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00" d="100"/>
          <a:sy n="100" d="100"/>
        </p:scale>
        <p:origin x="1890" y="-108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B1D213-5871-8F4C-9231-7686F3CD669F}" type="datetimeFigureOut">
              <a:rPr lang="en-IE" smtClean="0"/>
              <a:t>19/02/2021</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E36F59-E137-244B-9D82-B4493709F979}" type="slidenum">
              <a:rPr lang="en-IE" smtClean="0"/>
              <a:t>‹#›</a:t>
            </a:fld>
            <a:endParaRPr lang="en-IE"/>
          </a:p>
        </p:txBody>
      </p:sp>
    </p:spTree>
    <p:extLst>
      <p:ext uri="{BB962C8B-B14F-4D97-AF65-F5344CB8AC3E}">
        <p14:creationId xmlns:p14="http://schemas.microsoft.com/office/powerpoint/2010/main" val="991437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D8E36F59-E137-244B-9D82-B4493709F979}" type="slidenum">
              <a:rPr lang="en-IE" smtClean="0"/>
              <a:t>1</a:t>
            </a:fld>
            <a:endParaRPr lang="en-IE"/>
          </a:p>
        </p:txBody>
      </p:sp>
    </p:spTree>
    <p:extLst>
      <p:ext uri="{BB962C8B-B14F-4D97-AF65-F5344CB8AC3E}">
        <p14:creationId xmlns:p14="http://schemas.microsoft.com/office/powerpoint/2010/main" val="2280035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100"/>
            <a:ext cx="5486400" cy="3771900"/>
          </a:xfrm>
        </p:spPr>
        <p:txBody>
          <a:bodyPr/>
          <a:lstStyle/>
          <a:p>
            <a:r>
              <a:rPr lang="en-GB" dirty="0"/>
              <a:t>Do you know what the certain standards and practices are?</a:t>
            </a:r>
            <a:endParaRPr lang="en-IE" dirty="0"/>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Maintain high degree of personal cleanliness.</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Keep the workplace clean.</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Protect food from contamination or anything that could cause harm.</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Follow good personal hygiene practices: </a:t>
            </a:r>
            <a:endParaRPr lang="en-IE"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Hand washing </a:t>
            </a:r>
            <a:endParaRPr lang="en-IE"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Wear clean clothes and if necessary, wear protective clothing </a:t>
            </a:r>
            <a:endParaRPr lang="en-IE"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Tell your employer if you are suffering from, or are a carrier of, a food-borne disease as this can spread to other staff and customers and can cause food-borne illness (food poisoning).</a:t>
            </a:r>
            <a:endParaRPr lang="en-IE"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It is an offence for food workers not to meet these requirements. </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By law food workers must receive adequate supervision instruction/or training in good food hygiene for</a:t>
            </a:r>
            <a:r>
              <a:rPr lang="en-GB" sz="1200" kern="1200" dirty="0">
                <a:solidFill>
                  <a:schemeClr val="tx1"/>
                </a:solidFill>
                <a:effectLst/>
                <a:highlight>
                  <a:srgbClr val="FFFF00"/>
                </a:highlight>
                <a:latin typeface="+mn-lt"/>
                <a:ea typeface="+mn-ea"/>
                <a:cs typeface="+mn-cs"/>
              </a:rPr>
              <a:t> the </a:t>
            </a:r>
            <a:r>
              <a:rPr lang="en-GB" sz="1200" kern="1200" dirty="0">
                <a:solidFill>
                  <a:schemeClr val="tx1"/>
                </a:solidFill>
                <a:effectLst/>
                <a:latin typeface="+mn-lt"/>
                <a:ea typeface="+mn-ea"/>
                <a:cs typeface="+mn-cs"/>
              </a:rPr>
              <a:t>work they do.</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Those responsible for HACCP should also receive adequate training.</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Guides to good management procedures also recommend that:</a:t>
            </a:r>
            <a:endParaRPr lang="en-IE"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Training certificates should be renewed every 3 years.</a:t>
            </a:r>
            <a:endParaRPr lang="en-IE"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Training should be refreshed – this generally takes place annually.</a:t>
            </a:r>
            <a:endParaRPr lang="en-IE"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Training records should be kept as evidence that staff have been trained properly.</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It is in the interest of the consumer that we minimise the risk of food poisoning as its effects are potentially very serious and costly and there needs to be a penalty for offenders.</a:t>
            </a:r>
            <a:r>
              <a:rPr lang="en-IE" dirty="0">
                <a:effectLst/>
              </a:rPr>
              <a:t> </a:t>
            </a:r>
            <a:endParaRPr lang="en-CA" dirty="0"/>
          </a:p>
        </p:txBody>
      </p:sp>
      <p:sp>
        <p:nvSpPr>
          <p:cNvPr id="4" name="Slide Number Placeholder 3"/>
          <p:cNvSpPr>
            <a:spLocks noGrp="1"/>
          </p:cNvSpPr>
          <p:nvPr>
            <p:ph type="sldNum" sz="quarter" idx="5"/>
          </p:nvPr>
        </p:nvSpPr>
        <p:spPr/>
        <p:txBody>
          <a:bodyPr/>
          <a:lstStyle/>
          <a:p>
            <a:fld id="{D8E36F59-E137-244B-9D82-B4493709F979}" type="slidenum">
              <a:rPr lang="en-IE" smtClean="0"/>
              <a:t>10</a:t>
            </a:fld>
            <a:endParaRPr lang="en-IE"/>
          </a:p>
        </p:txBody>
      </p:sp>
    </p:spTree>
    <p:extLst>
      <p:ext uri="{BB962C8B-B14F-4D97-AF65-F5344CB8AC3E}">
        <p14:creationId xmlns:p14="http://schemas.microsoft.com/office/powerpoint/2010/main" val="949773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1" i="1" kern="1200" dirty="0">
                <a:solidFill>
                  <a:schemeClr val="tx1"/>
                </a:solidFill>
                <a:effectLst/>
                <a:latin typeface="+mn-lt"/>
                <a:ea typeface="+mn-ea"/>
                <a:cs typeface="+mn-cs"/>
              </a:rPr>
              <a:t>safe</a:t>
            </a:r>
            <a:r>
              <a:rPr lang="en-IE" sz="1200" b="1" kern="1200" dirty="0">
                <a:solidFill>
                  <a:schemeClr val="tx1"/>
                </a:solidFill>
                <a:effectLst/>
                <a:latin typeface="+mn-lt"/>
                <a:ea typeface="+mn-ea"/>
                <a:cs typeface="+mn-cs"/>
              </a:rPr>
              <a:t>food</a:t>
            </a:r>
            <a:r>
              <a:rPr lang="en-IE" sz="1200" kern="1200" dirty="0">
                <a:solidFill>
                  <a:schemeClr val="tx1"/>
                </a:solidFill>
                <a:effectLst/>
                <a:latin typeface="+mn-lt"/>
                <a:ea typeface="+mn-ea"/>
                <a:cs typeface="+mn-cs"/>
              </a:rPr>
              <a:t> for Life is an eLearning food hygiene course from </a:t>
            </a:r>
            <a:r>
              <a:rPr lang="en-IE" sz="1200" b="1" i="1" kern="1200" dirty="0">
                <a:solidFill>
                  <a:schemeClr val="tx1"/>
                </a:solidFill>
                <a:effectLst/>
                <a:latin typeface="+mn-lt"/>
                <a:ea typeface="+mn-ea"/>
                <a:cs typeface="+mn-cs"/>
              </a:rPr>
              <a:t>safe</a:t>
            </a:r>
            <a:r>
              <a:rPr lang="en-IE" sz="1200" b="1" kern="1200" dirty="0">
                <a:solidFill>
                  <a:schemeClr val="tx1"/>
                </a:solidFill>
                <a:effectLst/>
                <a:latin typeface="+mn-lt"/>
                <a:ea typeface="+mn-ea"/>
                <a:cs typeface="+mn-cs"/>
              </a:rPr>
              <a:t>food </a:t>
            </a:r>
            <a:r>
              <a:rPr lang="en-IE" sz="1200" kern="1200" dirty="0">
                <a:solidFill>
                  <a:schemeClr val="tx1"/>
                </a:solidFill>
                <a:effectLst/>
                <a:latin typeface="+mn-lt"/>
                <a:ea typeface="+mn-ea"/>
                <a:cs typeface="+mn-cs"/>
              </a:rPr>
              <a:t>for secondary school and </a:t>
            </a:r>
            <a:r>
              <a:rPr lang="en-IE" sz="1200" kern="1200" dirty="0" err="1">
                <a:solidFill>
                  <a:schemeClr val="tx1"/>
                </a:solidFill>
                <a:effectLst/>
                <a:latin typeface="+mn-lt"/>
                <a:ea typeface="+mn-ea"/>
                <a:cs typeface="+mn-cs"/>
              </a:rPr>
              <a:t>Youthreach</a:t>
            </a:r>
            <a:r>
              <a:rPr lang="en-IE" sz="1200" kern="1200" dirty="0">
                <a:solidFill>
                  <a:schemeClr val="tx1"/>
                </a:solidFill>
                <a:effectLst/>
                <a:latin typeface="+mn-lt"/>
                <a:ea typeface="+mn-ea"/>
                <a:cs typeface="+mn-cs"/>
              </a:rPr>
              <a:t> students studying home economics or catering. </a:t>
            </a:r>
            <a:r>
              <a:rPr lang="en-IE" sz="1200" b="1" i="1" kern="1200" dirty="0">
                <a:solidFill>
                  <a:schemeClr val="tx1"/>
                </a:solidFill>
                <a:effectLst/>
                <a:latin typeface="+mn-lt"/>
                <a:ea typeface="+mn-ea"/>
                <a:cs typeface="+mn-cs"/>
              </a:rPr>
              <a:t>safe</a:t>
            </a:r>
            <a:r>
              <a:rPr lang="en-IE" sz="1200" b="1" kern="1200" dirty="0">
                <a:solidFill>
                  <a:schemeClr val="tx1"/>
                </a:solidFill>
                <a:effectLst/>
                <a:latin typeface="+mn-lt"/>
                <a:ea typeface="+mn-ea"/>
                <a:cs typeface="+mn-cs"/>
              </a:rPr>
              <a:t>food</a:t>
            </a:r>
            <a:r>
              <a:rPr lang="en-IE" sz="1200" kern="1200" dirty="0">
                <a:solidFill>
                  <a:schemeClr val="tx1"/>
                </a:solidFill>
                <a:effectLst/>
                <a:latin typeface="+mn-lt"/>
                <a:ea typeface="+mn-ea"/>
                <a:cs typeface="+mn-cs"/>
              </a:rPr>
              <a:t> for life aims to help students develop important food safety skills and allows them to sit an online food hygiene examination at the end of the course. There are 9 modules in the course, as displayed on screen. </a:t>
            </a:r>
          </a:p>
        </p:txBody>
      </p:sp>
      <p:sp>
        <p:nvSpPr>
          <p:cNvPr id="4" name="Slide Number Placeholder 3"/>
          <p:cNvSpPr>
            <a:spLocks noGrp="1"/>
          </p:cNvSpPr>
          <p:nvPr>
            <p:ph type="sldNum" sz="quarter" idx="10"/>
          </p:nvPr>
        </p:nvSpPr>
        <p:spPr/>
        <p:txBody>
          <a:bodyPr/>
          <a:lstStyle/>
          <a:p>
            <a:fld id="{D8E36F59-E137-244B-9D82-B4493709F979}" type="slidenum">
              <a:rPr lang="en-IE" smtClean="0"/>
              <a:t>2</a:t>
            </a:fld>
            <a:endParaRPr lang="en-IE"/>
          </a:p>
        </p:txBody>
      </p:sp>
    </p:spTree>
    <p:extLst>
      <p:ext uri="{BB962C8B-B14F-4D97-AF65-F5344CB8AC3E}">
        <p14:creationId xmlns:p14="http://schemas.microsoft.com/office/powerpoint/2010/main" val="865992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D8E36F59-E137-244B-9D82-B4493709F979}" type="slidenum">
              <a:rPr lang="en-IE" smtClean="0"/>
              <a:t>3</a:t>
            </a:fld>
            <a:endParaRPr lang="en-IE"/>
          </a:p>
        </p:txBody>
      </p:sp>
    </p:spTree>
    <p:extLst>
      <p:ext uri="{BB962C8B-B14F-4D97-AF65-F5344CB8AC3E}">
        <p14:creationId xmlns:p14="http://schemas.microsoft.com/office/powerpoint/2010/main" val="3122062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is food poisoning and food-borne illness?</a:t>
            </a:r>
            <a:endParaRPr lang="en-I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200" b="0" dirty="0"/>
              <a:t>Food poisoning and foodborne illness is the effect that the foodborne disease has on you –  the symptoms of the illness you experience.</a:t>
            </a:r>
          </a:p>
          <a:p>
            <a:endParaRPr lang="en-I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are some of the symptoms of food poisoning?</a:t>
            </a:r>
            <a:endParaRPr lang="en-IE"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Food poisoning causes symptoms such as nausea, vomiting, cramps and diarrhoea.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Although the symptoms can be similar to those of a mild food allergy or intolerance, these are not examples of food poisoning as only susceptible people are affected and it’s the actual food itself that makes then sick.</a:t>
            </a:r>
            <a:endParaRPr lang="en-IE" sz="1200" kern="1200" dirty="0">
              <a:solidFill>
                <a:schemeClr val="tx1"/>
              </a:solidFill>
              <a:effectLst/>
              <a:latin typeface="+mn-lt"/>
              <a:ea typeface="+mn-ea"/>
              <a:cs typeface="+mn-cs"/>
            </a:endParaRPr>
          </a:p>
          <a:p>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8E36F59-E137-244B-9D82-B4493709F979}" type="slidenum">
              <a:rPr lang="en-IE" smtClean="0"/>
              <a:t>4</a:t>
            </a:fld>
            <a:endParaRPr lang="en-IE"/>
          </a:p>
        </p:txBody>
      </p:sp>
    </p:spTree>
    <p:extLst>
      <p:ext uri="{BB962C8B-B14F-4D97-AF65-F5344CB8AC3E}">
        <p14:creationId xmlns:p14="http://schemas.microsoft.com/office/powerpoint/2010/main" val="1835011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CA" dirty="0"/>
          </a:p>
        </p:txBody>
      </p:sp>
      <p:sp>
        <p:nvSpPr>
          <p:cNvPr id="4" name="Slide Number Placeholder 3"/>
          <p:cNvSpPr>
            <a:spLocks noGrp="1"/>
          </p:cNvSpPr>
          <p:nvPr>
            <p:ph type="sldNum" sz="quarter" idx="5"/>
          </p:nvPr>
        </p:nvSpPr>
        <p:spPr/>
        <p:txBody>
          <a:bodyPr/>
          <a:lstStyle/>
          <a:p>
            <a:fld id="{D8E36F59-E137-244B-9D82-B4493709F979}" type="slidenum">
              <a:rPr lang="en-IE" smtClean="0"/>
              <a:t>5</a:t>
            </a:fld>
            <a:endParaRPr lang="en-IE"/>
          </a:p>
        </p:txBody>
      </p:sp>
    </p:spTree>
    <p:extLst>
      <p:ext uri="{BB962C8B-B14F-4D97-AF65-F5344CB8AC3E}">
        <p14:creationId xmlns:p14="http://schemas.microsoft.com/office/powerpoint/2010/main" val="1561365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This is a short animation about the benefits of good food hygiene practices, and the costs of poor practices. </a:t>
            </a:r>
          </a:p>
        </p:txBody>
      </p:sp>
      <p:sp>
        <p:nvSpPr>
          <p:cNvPr id="4" name="Slide Number Placeholder 3"/>
          <p:cNvSpPr>
            <a:spLocks noGrp="1"/>
          </p:cNvSpPr>
          <p:nvPr>
            <p:ph type="sldNum" sz="quarter" idx="5"/>
          </p:nvPr>
        </p:nvSpPr>
        <p:spPr/>
        <p:txBody>
          <a:bodyPr/>
          <a:lstStyle/>
          <a:p>
            <a:fld id="{D8E36F59-E137-244B-9D82-B4493709F979}" type="slidenum">
              <a:rPr lang="en-IE" smtClean="0"/>
              <a:t>6</a:t>
            </a:fld>
            <a:endParaRPr lang="en-IE"/>
          </a:p>
        </p:txBody>
      </p:sp>
    </p:spTree>
    <p:extLst>
      <p:ext uri="{BB962C8B-B14F-4D97-AF65-F5344CB8AC3E}">
        <p14:creationId xmlns:p14="http://schemas.microsoft.com/office/powerpoint/2010/main" val="3573208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is food hygiene?</a:t>
            </a:r>
            <a:endParaRPr lang="en-IE" dirty="0"/>
          </a:p>
          <a:p>
            <a:pPr marL="171450" indent="-171450">
              <a:buFont typeface="Arial" panose="020B0604020202020204" pitchFamily="34" charset="0"/>
              <a:buChar char="•"/>
            </a:pPr>
            <a:r>
              <a:rPr lang="en-GB" sz="1200" kern="1200" dirty="0">
                <a:solidFill>
                  <a:schemeClr val="tx1"/>
                </a:solidFill>
                <a:effectLst/>
                <a:latin typeface="+mn-lt"/>
                <a:ea typeface="+mn-ea"/>
                <a:cs typeface="+mn-cs"/>
              </a:rPr>
              <a:t>Food hygiene can be defined as all the practical measures involved in keeping food safe and wholesome through all the stages of production to point of sale or consumption. </a:t>
            </a:r>
            <a:endParaRPr lang="en-I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Why is there a need for good food hygiene?</a:t>
            </a:r>
            <a:endParaRPr lang="en-IE"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Government agencies and health authorities devote a lot of time and resources to the prevention of food poisoning. One of the ways in which we can all play our part in reducing the incidence of food poisoning is by using good food handling practices.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There is a need for good food hygiene to protect those who are at most risk from severe symptoms - the vulnerable (young children, older people, those with underlying illnesses and expectant mothers).</a:t>
            </a:r>
          </a:p>
          <a:p>
            <a:endParaRPr lang="en-CA" dirty="0"/>
          </a:p>
        </p:txBody>
      </p:sp>
      <p:sp>
        <p:nvSpPr>
          <p:cNvPr id="4" name="Slide Number Placeholder 3"/>
          <p:cNvSpPr>
            <a:spLocks noGrp="1"/>
          </p:cNvSpPr>
          <p:nvPr>
            <p:ph type="sldNum" sz="quarter" idx="5"/>
          </p:nvPr>
        </p:nvSpPr>
        <p:spPr/>
        <p:txBody>
          <a:bodyPr/>
          <a:lstStyle/>
          <a:p>
            <a:fld id="{D8E36F59-E137-244B-9D82-B4493709F979}" type="slidenum">
              <a:rPr lang="en-IE" smtClean="0"/>
              <a:t>7</a:t>
            </a:fld>
            <a:endParaRPr lang="en-IE"/>
          </a:p>
        </p:txBody>
      </p:sp>
    </p:spTree>
    <p:extLst>
      <p:ext uri="{BB962C8B-B14F-4D97-AF65-F5344CB8AC3E}">
        <p14:creationId xmlns:p14="http://schemas.microsoft.com/office/powerpoint/2010/main" val="3076837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D8E36F59-E137-244B-9D82-B4493709F979}" type="slidenum">
              <a:rPr lang="en-IE" smtClean="0"/>
              <a:t>8</a:t>
            </a:fld>
            <a:endParaRPr lang="en-IE"/>
          </a:p>
        </p:txBody>
      </p:sp>
    </p:spTree>
    <p:extLst>
      <p:ext uri="{BB962C8B-B14F-4D97-AF65-F5344CB8AC3E}">
        <p14:creationId xmlns:p14="http://schemas.microsoft.com/office/powerpoint/2010/main" val="1571106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E" sz="1200" kern="1200" dirty="0">
                <a:solidFill>
                  <a:schemeClr val="tx1"/>
                </a:solidFill>
                <a:effectLst/>
                <a:latin typeface="+mn-lt"/>
                <a:ea typeface="+mn-ea"/>
                <a:cs typeface="+mn-cs"/>
              </a:rPr>
              <a:t>The legal term for a food worker is any person working in the food handling area and it applies to all stages of production, processing or distribution of food</a:t>
            </a:r>
          </a:p>
          <a:p>
            <a:pPr marL="171450" indent="-171450">
              <a:buFont typeface="Arial" panose="020B0604020202020204" pitchFamily="34" charset="0"/>
              <a:buChar char="•"/>
            </a:pPr>
            <a:r>
              <a:rPr lang="en-IE" sz="1200" kern="1200" dirty="0">
                <a:solidFill>
                  <a:schemeClr val="tx1"/>
                </a:solidFill>
                <a:effectLst/>
                <a:latin typeface="+mn-lt"/>
                <a:ea typeface="+mn-ea"/>
                <a:cs typeface="+mn-cs"/>
              </a:rPr>
              <a:t>A kitchen porter or a bar person is a food worker.</a:t>
            </a:r>
            <a:r>
              <a:rPr lang="en-GB" sz="1200" kern="1200" dirty="0">
                <a:solidFill>
                  <a:schemeClr val="tx1"/>
                </a:solidFill>
                <a:effectLst/>
                <a:latin typeface="+mn-lt"/>
                <a:ea typeface="+mn-ea"/>
                <a:cs typeface="+mn-cs"/>
              </a:rPr>
              <a:t> </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8E36F59-E137-244B-9D82-B4493709F979}" type="slidenum">
              <a:rPr lang="en-IE" smtClean="0"/>
              <a:t>9</a:t>
            </a:fld>
            <a:endParaRPr lang="en-IE"/>
          </a:p>
        </p:txBody>
      </p:sp>
    </p:spTree>
    <p:extLst>
      <p:ext uri="{BB962C8B-B14F-4D97-AF65-F5344CB8AC3E}">
        <p14:creationId xmlns:p14="http://schemas.microsoft.com/office/powerpoint/2010/main" val="40221848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plate of food&#10;&#10;Description automatically generated with medium confidence">
            <a:extLst>
              <a:ext uri="{FF2B5EF4-FFF2-40B4-BE49-F238E27FC236}">
                <a16:creationId xmlns:a16="http://schemas.microsoft.com/office/drawing/2014/main" id="{DFDE3B06-43C5-564F-99B2-6DC2129EA4CC}"/>
              </a:ext>
            </a:extLst>
          </p:cNvPr>
          <p:cNvPicPr>
            <a:picLocks noChangeAspect="1"/>
          </p:cNvPicPr>
          <p:nvPr userDrawn="1"/>
        </p:nvPicPr>
        <p:blipFill>
          <a:blip r:embed="rId2"/>
          <a:stretch>
            <a:fillRect/>
          </a:stretch>
        </p:blipFill>
        <p:spPr>
          <a:xfrm>
            <a:off x="149266" y="136525"/>
            <a:ext cx="11893465" cy="6594055"/>
          </a:xfrm>
          <a:prstGeom prst="rect">
            <a:avLst/>
          </a:prstGeom>
        </p:spPr>
      </p:pic>
      <p:pic>
        <p:nvPicPr>
          <p:cNvPr id="6" name="Picture 5" descr="Shape, rectangle&#10;&#10;Description automatically generated">
            <a:extLst>
              <a:ext uri="{FF2B5EF4-FFF2-40B4-BE49-F238E27FC236}">
                <a16:creationId xmlns:a16="http://schemas.microsoft.com/office/drawing/2014/main" id="{F023D002-74C8-154C-9693-B0FA10608CE8}"/>
              </a:ext>
            </a:extLst>
          </p:cNvPr>
          <p:cNvPicPr>
            <a:picLocks noChangeAspect="1"/>
          </p:cNvPicPr>
          <p:nvPr userDrawn="1"/>
        </p:nvPicPr>
        <p:blipFill>
          <a:blip r:embed="rId3">
            <a:alphaModFix amt="75000"/>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AD17417D-C704-7948-9010-43EBDFCDEB09}"/>
              </a:ext>
            </a:extLst>
          </p:cNvPr>
          <p:cNvPicPr>
            <a:picLocks noChangeAspect="1"/>
          </p:cNvPicPr>
          <p:nvPr userDrawn="1"/>
        </p:nvPicPr>
        <p:blipFill>
          <a:blip r:embed="rId4"/>
          <a:srcRect/>
          <a:stretch/>
        </p:blipFill>
        <p:spPr>
          <a:xfrm>
            <a:off x="3875815" y="627141"/>
            <a:ext cx="4440369" cy="777875"/>
          </a:xfrm>
          <a:prstGeom prst="rect">
            <a:avLst/>
          </a:prstGeom>
        </p:spPr>
      </p:pic>
      <p:sp>
        <p:nvSpPr>
          <p:cNvPr id="2" name="Title 1">
            <a:extLst>
              <a:ext uri="{FF2B5EF4-FFF2-40B4-BE49-F238E27FC236}">
                <a16:creationId xmlns:a16="http://schemas.microsoft.com/office/drawing/2014/main" id="{D665E81A-AECE-064E-B471-24C3E89AE67D}"/>
              </a:ext>
            </a:extLst>
          </p:cNvPr>
          <p:cNvSpPr>
            <a:spLocks noGrp="1"/>
          </p:cNvSpPr>
          <p:nvPr>
            <p:ph type="ctrTitle"/>
          </p:nvPr>
        </p:nvSpPr>
        <p:spPr>
          <a:xfrm>
            <a:off x="1524000" y="1661318"/>
            <a:ext cx="9144000" cy="2387600"/>
          </a:xfrm>
          <a:prstGeom prst="rect">
            <a:avLst/>
          </a:prstGeom>
        </p:spPr>
        <p:txBody>
          <a:bodyPr anchor="b"/>
          <a:lstStyle>
            <a:lvl1pPr algn="ctr">
              <a:defRPr sz="4400">
                <a:solidFill>
                  <a:schemeClr val="bg1"/>
                </a:solidFill>
              </a:defRPr>
            </a:lvl1pPr>
          </a:lstStyle>
          <a:p>
            <a:r>
              <a:rPr lang="en-GB"/>
              <a:t>Click to edit Master title style</a:t>
            </a:r>
            <a:endParaRPr lang="en-IE"/>
          </a:p>
        </p:txBody>
      </p:sp>
      <p:sp>
        <p:nvSpPr>
          <p:cNvPr id="3" name="Subtitle 2">
            <a:extLst>
              <a:ext uri="{FF2B5EF4-FFF2-40B4-BE49-F238E27FC236}">
                <a16:creationId xmlns:a16="http://schemas.microsoft.com/office/drawing/2014/main" id="{7ABE1CCB-B267-C444-8EDA-A54AF64E12B9}"/>
              </a:ext>
            </a:extLst>
          </p:cNvPr>
          <p:cNvSpPr>
            <a:spLocks noGrp="1"/>
          </p:cNvSpPr>
          <p:nvPr>
            <p:ph type="subTitle" idx="1"/>
          </p:nvPr>
        </p:nvSpPr>
        <p:spPr>
          <a:xfrm>
            <a:off x="1524000" y="4140993"/>
            <a:ext cx="9144000" cy="1030288"/>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E"/>
          </a:p>
        </p:txBody>
      </p:sp>
      <p:sp>
        <p:nvSpPr>
          <p:cNvPr id="9" name="TextBox 8">
            <a:extLst>
              <a:ext uri="{FF2B5EF4-FFF2-40B4-BE49-F238E27FC236}">
                <a16:creationId xmlns:a16="http://schemas.microsoft.com/office/drawing/2014/main" id="{F02F5B12-BFBA-CA44-BA53-FC36CAEAF70C}"/>
              </a:ext>
            </a:extLst>
          </p:cNvPr>
          <p:cNvSpPr txBox="1"/>
          <p:nvPr userDrawn="1"/>
        </p:nvSpPr>
        <p:spPr>
          <a:xfrm>
            <a:off x="190500" y="6461760"/>
            <a:ext cx="174759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000" dirty="0">
                <a:solidFill>
                  <a:schemeClr val="bg1"/>
                </a:solidFill>
              </a:rPr>
              <a:t>© Copyright </a:t>
            </a:r>
            <a:r>
              <a:rPr lang="en-IE" sz="1000" b="1" i="1" dirty="0" err="1">
                <a:solidFill>
                  <a:schemeClr val="bg1"/>
                </a:solidFill>
              </a:rPr>
              <a:t>safe</a:t>
            </a:r>
            <a:r>
              <a:rPr lang="en-IE" sz="1000" b="1" dirty="0" err="1">
                <a:solidFill>
                  <a:schemeClr val="bg1"/>
                </a:solidFill>
              </a:rPr>
              <a:t>food</a:t>
            </a:r>
            <a:r>
              <a:rPr lang="en-IE" sz="1000" dirty="0">
                <a:solidFill>
                  <a:schemeClr val="bg1"/>
                </a:solidFill>
              </a:rPr>
              <a:t> 2021</a:t>
            </a:r>
          </a:p>
        </p:txBody>
      </p:sp>
    </p:spTree>
    <p:extLst>
      <p:ext uri="{BB962C8B-B14F-4D97-AF65-F5344CB8AC3E}">
        <p14:creationId xmlns:p14="http://schemas.microsoft.com/office/powerpoint/2010/main" val="1429829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2F90B-E7D2-2D46-AE89-4E95F199E8D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IE"/>
          </a:p>
        </p:txBody>
      </p:sp>
      <p:sp>
        <p:nvSpPr>
          <p:cNvPr id="3" name="Picture Placeholder 2">
            <a:extLst>
              <a:ext uri="{FF2B5EF4-FFF2-40B4-BE49-F238E27FC236}">
                <a16:creationId xmlns:a16="http://schemas.microsoft.com/office/drawing/2014/main" id="{F2390D21-3650-7C41-BED7-4B341711D3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pic>
        <p:nvPicPr>
          <p:cNvPr id="9" name="Picture 8">
            <a:extLst>
              <a:ext uri="{FF2B5EF4-FFF2-40B4-BE49-F238E27FC236}">
                <a16:creationId xmlns:a16="http://schemas.microsoft.com/office/drawing/2014/main" id="{BD14E2FF-5C71-C945-B57E-C766009FAE7E}"/>
              </a:ext>
            </a:extLst>
          </p:cNvPr>
          <p:cNvPicPr>
            <a:picLocks noChangeAspect="1"/>
          </p:cNvPicPr>
          <p:nvPr userDrawn="1"/>
        </p:nvPicPr>
        <p:blipFill>
          <a:blip r:embed="rId2"/>
          <a:srcRect/>
          <a:stretch/>
        </p:blipFill>
        <p:spPr>
          <a:xfrm>
            <a:off x="1978477" y="2156422"/>
            <a:ext cx="1654858" cy="4619296"/>
          </a:xfrm>
          <a:prstGeom prst="rect">
            <a:avLst/>
          </a:prstGeom>
        </p:spPr>
      </p:pic>
    </p:spTree>
    <p:extLst>
      <p:ext uri="{BB962C8B-B14F-4D97-AF65-F5344CB8AC3E}">
        <p14:creationId xmlns:p14="http://schemas.microsoft.com/office/powerpoint/2010/main" val="3936119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201721-0B92-9C46-9B3C-2F9F0DD7425A}"/>
              </a:ext>
            </a:extLst>
          </p:cNvPr>
          <p:cNvPicPr>
            <a:picLocks noChangeAspect="1"/>
          </p:cNvPicPr>
          <p:nvPr userDrawn="1"/>
        </p:nvPicPr>
        <p:blipFill>
          <a:blip r:embed="rId2"/>
          <a:stretch>
            <a:fillRect/>
          </a:stretch>
        </p:blipFill>
        <p:spPr>
          <a:xfrm>
            <a:off x="138000" y="125726"/>
            <a:ext cx="11916000" cy="6606548"/>
          </a:xfrm>
          <a:prstGeom prst="rect">
            <a:avLst/>
          </a:prstGeom>
        </p:spPr>
      </p:pic>
      <p:pic>
        <p:nvPicPr>
          <p:cNvPr id="6" name="Picture 5" descr="Shape, rectangle&#10;&#10;Description automatically generated">
            <a:extLst>
              <a:ext uri="{FF2B5EF4-FFF2-40B4-BE49-F238E27FC236}">
                <a16:creationId xmlns:a16="http://schemas.microsoft.com/office/drawing/2014/main" id="{F023D002-74C8-154C-9693-B0FA10608CE8}"/>
              </a:ext>
            </a:extLst>
          </p:cNvPr>
          <p:cNvPicPr>
            <a:picLocks noChangeAspect="1"/>
          </p:cNvPicPr>
          <p:nvPr userDrawn="1"/>
        </p:nvPicPr>
        <p:blipFill>
          <a:blip r:embed="rId3">
            <a:alphaModFix amt="75000"/>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AD17417D-C704-7948-9010-43EBDFCDEB09}"/>
              </a:ext>
            </a:extLst>
          </p:cNvPr>
          <p:cNvPicPr>
            <a:picLocks noChangeAspect="1"/>
          </p:cNvPicPr>
          <p:nvPr userDrawn="1"/>
        </p:nvPicPr>
        <p:blipFill>
          <a:blip r:embed="rId4"/>
          <a:srcRect/>
          <a:stretch/>
        </p:blipFill>
        <p:spPr>
          <a:xfrm>
            <a:off x="3107097" y="2905397"/>
            <a:ext cx="5977806" cy="1047207"/>
          </a:xfrm>
          <a:prstGeom prst="rect">
            <a:avLst/>
          </a:prstGeom>
        </p:spPr>
      </p:pic>
      <p:sp>
        <p:nvSpPr>
          <p:cNvPr id="9" name="TextBox 8">
            <a:extLst>
              <a:ext uri="{FF2B5EF4-FFF2-40B4-BE49-F238E27FC236}">
                <a16:creationId xmlns:a16="http://schemas.microsoft.com/office/drawing/2014/main" id="{F02F5B12-BFBA-CA44-BA53-FC36CAEAF70C}"/>
              </a:ext>
            </a:extLst>
          </p:cNvPr>
          <p:cNvSpPr txBox="1"/>
          <p:nvPr userDrawn="1"/>
        </p:nvSpPr>
        <p:spPr>
          <a:xfrm>
            <a:off x="190500" y="6461760"/>
            <a:ext cx="174759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000" dirty="0">
                <a:solidFill>
                  <a:schemeClr val="bg1"/>
                </a:solidFill>
              </a:rPr>
              <a:t>© Copyright </a:t>
            </a:r>
            <a:r>
              <a:rPr lang="en-IE" sz="1000" b="1" i="1" dirty="0" err="1">
                <a:solidFill>
                  <a:schemeClr val="bg1"/>
                </a:solidFill>
              </a:rPr>
              <a:t>safe</a:t>
            </a:r>
            <a:r>
              <a:rPr lang="en-IE" sz="1000" b="1" dirty="0" err="1">
                <a:solidFill>
                  <a:schemeClr val="bg1"/>
                </a:solidFill>
              </a:rPr>
              <a:t>food</a:t>
            </a:r>
            <a:r>
              <a:rPr lang="en-IE" sz="1000" dirty="0">
                <a:solidFill>
                  <a:schemeClr val="bg1"/>
                </a:solidFill>
              </a:rPr>
              <a:t> 2021</a:t>
            </a:r>
          </a:p>
        </p:txBody>
      </p:sp>
    </p:spTree>
    <p:extLst>
      <p:ext uri="{BB962C8B-B14F-4D97-AF65-F5344CB8AC3E}">
        <p14:creationId xmlns:p14="http://schemas.microsoft.com/office/powerpoint/2010/main" val="1474522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8DEF7-F462-AC49-8506-7994412BC2FC}"/>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39C57101-006A-B24A-A5F8-25CE2B0398E7}"/>
              </a:ext>
            </a:extLst>
          </p:cNvPr>
          <p:cNvSpPr>
            <a:spLocks noGrp="1"/>
          </p:cNvSpPr>
          <p:nvPr>
            <p:ph idx="1"/>
          </p:nvPr>
        </p:nvSpPr>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Tree>
    <p:extLst>
      <p:ext uri="{BB962C8B-B14F-4D97-AF65-F5344CB8AC3E}">
        <p14:creationId xmlns:p14="http://schemas.microsoft.com/office/powerpoint/2010/main" val="2844074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ABBAE2-1BBA-F945-84FA-C0FB629E754B}"/>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5721F98-318C-D347-901B-42F6FCFBB8B2}"/>
              </a:ext>
            </a:extLst>
          </p:cNvPr>
          <p:cNvSpPr>
            <a:spLocks noGrp="1"/>
          </p:cNvSpPr>
          <p:nvPr>
            <p:ph type="title"/>
          </p:nvPr>
        </p:nvSpPr>
        <p:spPr>
          <a:xfrm>
            <a:off x="831850" y="1709738"/>
            <a:ext cx="10515600" cy="2852737"/>
          </a:xfrm>
          <a:prstGeom prst="rect">
            <a:avLst/>
          </a:prstGeom>
        </p:spPr>
        <p:txBody>
          <a:bodyPr anchor="b"/>
          <a:lstStyle>
            <a:lvl1pPr>
              <a:defRPr sz="4400">
                <a:solidFill>
                  <a:schemeClr val="bg1"/>
                </a:solidFill>
              </a:defRPr>
            </a:lvl1pPr>
          </a:lstStyle>
          <a:p>
            <a:r>
              <a:rPr lang="en-GB"/>
              <a:t>Click to edit Master title style</a:t>
            </a:r>
            <a:endParaRPr lang="en-IE"/>
          </a:p>
        </p:txBody>
      </p:sp>
      <p:sp>
        <p:nvSpPr>
          <p:cNvPr id="3" name="Text Placeholder 2">
            <a:extLst>
              <a:ext uri="{FF2B5EF4-FFF2-40B4-BE49-F238E27FC236}">
                <a16:creationId xmlns:a16="http://schemas.microsoft.com/office/drawing/2014/main" id="{1459930E-0312-6742-A940-B84466F09A8E}"/>
              </a:ext>
            </a:extLst>
          </p:cNvPr>
          <p:cNvSpPr>
            <a:spLocks noGrp="1"/>
          </p:cNvSpPr>
          <p:nvPr>
            <p:ph type="body" idx="1"/>
          </p:nvPr>
        </p:nvSpPr>
        <p:spPr>
          <a:xfrm>
            <a:off x="831850" y="4589463"/>
            <a:ext cx="10515600" cy="136745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9" name="Picture 8">
            <a:extLst>
              <a:ext uri="{FF2B5EF4-FFF2-40B4-BE49-F238E27FC236}">
                <a16:creationId xmlns:a16="http://schemas.microsoft.com/office/drawing/2014/main" id="{4F8A667F-6091-9D41-83FE-2C70AAB562CC}"/>
              </a:ext>
            </a:extLst>
          </p:cNvPr>
          <p:cNvPicPr>
            <a:picLocks noChangeAspect="1"/>
          </p:cNvPicPr>
          <p:nvPr userDrawn="1"/>
        </p:nvPicPr>
        <p:blipFill>
          <a:blip r:embed="rId3"/>
          <a:srcRect/>
          <a:stretch/>
        </p:blipFill>
        <p:spPr>
          <a:xfrm>
            <a:off x="9107548" y="6156000"/>
            <a:ext cx="2870835" cy="502920"/>
          </a:xfrm>
          <a:prstGeom prst="rect">
            <a:avLst/>
          </a:prstGeom>
        </p:spPr>
      </p:pic>
      <p:sp>
        <p:nvSpPr>
          <p:cNvPr id="7" name="TextBox 6">
            <a:extLst>
              <a:ext uri="{FF2B5EF4-FFF2-40B4-BE49-F238E27FC236}">
                <a16:creationId xmlns:a16="http://schemas.microsoft.com/office/drawing/2014/main" id="{16442A11-CE32-E74F-947D-A53AB5D52981}"/>
              </a:ext>
            </a:extLst>
          </p:cNvPr>
          <p:cNvSpPr txBox="1"/>
          <p:nvPr userDrawn="1"/>
        </p:nvSpPr>
        <p:spPr>
          <a:xfrm>
            <a:off x="190500" y="6461760"/>
            <a:ext cx="174759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000" dirty="0">
                <a:solidFill>
                  <a:schemeClr val="bg1"/>
                </a:solidFill>
              </a:rPr>
              <a:t>© Copyright </a:t>
            </a:r>
            <a:r>
              <a:rPr lang="en-IE" sz="1000" b="1" i="1" dirty="0" err="1">
                <a:solidFill>
                  <a:schemeClr val="bg1"/>
                </a:solidFill>
              </a:rPr>
              <a:t>safe</a:t>
            </a:r>
            <a:r>
              <a:rPr lang="en-IE" sz="1000" b="1" dirty="0" err="1">
                <a:solidFill>
                  <a:schemeClr val="bg1"/>
                </a:solidFill>
              </a:rPr>
              <a:t>food</a:t>
            </a:r>
            <a:r>
              <a:rPr lang="en-IE" sz="1000" dirty="0">
                <a:solidFill>
                  <a:schemeClr val="bg1"/>
                </a:solidFill>
              </a:rPr>
              <a:t> 2021</a:t>
            </a:r>
          </a:p>
        </p:txBody>
      </p:sp>
    </p:spTree>
    <p:extLst>
      <p:ext uri="{BB962C8B-B14F-4D97-AF65-F5344CB8AC3E}">
        <p14:creationId xmlns:p14="http://schemas.microsoft.com/office/powerpoint/2010/main" val="3339443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6E4ADB-561A-D541-8615-BDDE7B387247}"/>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B73387-3988-F14C-AFED-CF6CE04C7E8B}"/>
              </a:ext>
            </a:extLst>
          </p:cNvPr>
          <p:cNvSpPr>
            <a:spLocks noGrp="1"/>
          </p:cNvSpPr>
          <p:nvPr>
            <p:ph type="title"/>
          </p:nvPr>
        </p:nvSpPr>
        <p:spPr>
          <a:xfrm>
            <a:off x="838200" y="1205953"/>
            <a:ext cx="10515600" cy="1325563"/>
          </a:xfrm>
          <a:prstGeom prst="rect">
            <a:avLst/>
          </a:prstGeom>
        </p:spPr>
        <p:txBody>
          <a:bodyPr/>
          <a:lstStyle>
            <a:lvl1pPr algn="ctr">
              <a:defRPr>
                <a:solidFill>
                  <a:schemeClr val="bg1"/>
                </a:solidFill>
              </a:defRPr>
            </a:lvl1pPr>
          </a:lstStyle>
          <a:p>
            <a:r>
              <a:rPr lang="en-GB"/>
              <a:t>Click to edit Master title style</a:t>
            </a:r>
            <a:endParaRPr lang="en-IE"/>
          </a:p>
        </p:txBody>
      </p:sp>
      <p:sp>
        <p:nvSpPr>
          <p:cNvPr id="3" name="Content Placeholder 2">
            <a:extLst>
              <a:ext uri="{FF2B5EF4-FFF2-40B4-BE49-F238E27FC236}">
                <a16:creationId xmlns:a16="http://schemas.microsoft.com/office/drawing/2014/main" id="{AF3D3C55-CCC2-114B-8866-9D762E179C0B}"/>
              </a:ext>
            </a:extLst>
          </p:cNvPr>
          <p:cNvSpPr>
            <a:spLocks noGrp="1"/>
          </p:cNvSpPr>
          <p:nvPr>
            <p:ph sz="half" idx="1"/>
          </p:nvPr>
        </p:nvSpPr>
        <p:spPr>
          <a:xfrm>
            <a:off x="838200" y="3520965"/>
            <a:ext cx="5181600" cy="289034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Content Placeholder 3">
            <a:extLst>
              <a:ext uri="{FF2B5EF4-FFF2-40B4-BE49-F238E27FC236}">
                <a16:creationId xmlns:a16="http://schemas.microsoft.com/office/drawing/2014/main" id="{8E710E87-BBA2-E943-A740-768503A4DDED}"/>
              </a:ext>
            </a:extLst>
          </p:cNvPr>
          <p:cNvSpPr>
            <a:spLocks noGrp="1"/>
          </p:cNvSpPr>
          <p:nvPr>
            <p:ph sz="half" idx="2"/>
          </p:nvPr>
        </p:nvSpPr>
        <p:spPr>
          <a:xfrm>
            <a:off x="6172200" y="3520965"/>
            <a:ext cx="5181600" cy="289034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7" name="TextBox 6">
            <a:extLst>
              <a:ext uri="{FF2B5EF4-FFF2-40B4-BE49-F238E27FC236}">
                <a16:creationId xmlns:a16="http://schemas.microsoft.com/office/drawing/2014/main" id="{1AB83DC2-4D10-5440-9D1A-F6BE3D8B074A}"/>
              </a:ext>
            </a:extLst>
          </p:cNvPr>
          <p:cNvSpPr txBox="1"/>
          <p:nvPr userDrawn="1"/>
        </p:nvSpPr>
        <p:spPr>
          <a:xfrm>
            <a:off x="190500" y="6461760"/>
            <a:ext cx="174759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000" dirty="0">
                <a:solidFill>
                  <a:schemeClr val="bg1"/>
                </a:solidFill>
              </a:rPr>
              <a:t>© Copyright </a:t>
            </a:r>
            <a:r>
              <a:rPr lang="en-IE" sz="1000" b="1" i="1" dirty="0" err="1">
                <a:solidFill>
                  <a:schemeClr val="bg1"/>
                </a:solidFill>
              </a:rPr>
              <a:t>safe</a:t>
            </a:r>
            <a:r>
              <a:rPr lang="en-IE" sz="1000" b="1" dirty="0" err="1">
                <a:solidFill>
                  <a:schemeClr val="bg1"/>
                </a:solidFill>
              </a:rPr>
              <a:t>food</a:t>
            </a:r>
            <a:r>
              <a:rPr lang="en-IE" sz="1000" dirty="0">
                <a:solidFill>
                  <a:schemeClr val="bg1"/>
                </a:solidFill>
              </a:rPr>
              <a:t> 2021</a:t>
            </a:r>
          </a:p>
        </p:txBody>
      </p:sp>
    </p:spTree>
    <p:extLst>
      <p:ext uri="{BB962C8B-B14F-4D97-AF65-F5344CB8AC3E}">
        <p14:creationId xmlns:p14="http://schemas.microsoft.com/office/powerpoint/2010/main" val="2007863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D0E9A-493C-D845-B2A4-678F87139684}"/>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IE"/>
          </a:p>
        </p:txBody>
      </p:sp>
      <p:sp>
        <p:nvSpPr>
          <p:cNvPr id="3" name="Text Placeholder 2">
            <a:extLst>
              <a:ext uri="{FF2B5EF4-FFF2-40B4-BE49-F238E27FC236}">
                <a16:creationId xmlns:a16="http://schemas.microsoft.com/office/drawing/2014/main" id="{82D2BB52-8D49-7649-8320-595075E664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FDE1642-0245-FE43-BD3E-9CA440FB97B8}"/>
              </a:ext>
            </a:extLst>
          </p:cNvPr>
          <p:cNvSpPr>
            <a:spLocks noGrp="1"/>
          </p:cNvSpPr>
          <p:nvPr>
            <p:ph sz="half" idx="2"/>
          </p:nvPr>
        </p:nvSpPr>
        <p:spPr>
          <a:xfrm>
            <a:off x="839788" y="2505075"/>
            <a:ext cx="5157787" cy="3538373"/>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5" name="Text Placeholder 4">
            <a:extLst>
              <a:ext uri="{FF2B5EF4-FFF2-40B4-BE49-F238E27FC236}">
                <a16:creationId xmlns:a16="http://schemas.microsoft.com/office/drawing/2014/main" id="{B42BE796-1D6C-3849-AF64-1B3C1A499A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C5683A7-0F65-6E4C-8934-2DCA2FF95524}"/>
              </a:ext>
            </a:extLst>
          </p:cNvPr>
          <p:cNvSpPr>
            <a:spLocks noGrp="1"/>
          </p:cNvSpPr>
          <p:nvPr>
            <p:ph sz="quarter" idx="4"/>
          </p:nvPr>
        </p:nvSpPr>
        <p:spPr>
          <a:xfrm>
            <a:off x="6172200" y="2505075"/>
            <a:ext cx="5183188" cy="3538373"/>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Tree>
    <p:extLst>
      <p:ext uri="{BB962C8B-B14F-4D97-AF65-F5344CB8AC3E}">
        <p14:creationId xmlns:p14="http://schemas.microsoft.com/office/powerpoint/2010/main" val="3234187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DC2EBD-924F-F34C-AED5-921B4D88E89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969FDB2-2D44-A344-BE6B-1771C8411FE1}"/>
              </a:ext>
            </a:extLst>
          </p:cNvPr>
          <p:cNvSpPr>
            <a:spLocks noGrp="1"/>
          </p:cNvSpPr>
          <p:nvPr>
            <p:ph type="title"/>
          </p:nvPr>
        </p:nvSpPr>
        <p:spPr>
          <a:xfrm>
            <a:off x="838200" y="2766218"/>
            <a:ext cx="10515600" cy="1325563"/>
          </a:xfrm>
          <a:prstGeom prst="rect">
            <a:avLst/>
          </a:prstGeom>
        </p:spPr>
        <p:txBody>
          <a:bodyPr/>
          <a:lstStyle>
            <a:lvl1pPr algn="ctr">
              <a:defRPr/>
            </a:lvl1pPr>
          </a:lstStyle>
          <a:p>
            <a:r>
              <a:rPr lang="en-GB"/>
              <a:t>Click to edit Master title style</a:t>
            </a:r>
            <a:endParaRPr lang="en-IE"/>
          </a:p>
        </p:txBody>
      </p:sp>
      <p:pic>
        <p:nvPicPr>
          <p:cNvPr id="8" name="Picture 7">
            <a:extLst>
              <a:ext uri="{FF2B5EF4-FFF2-40B4-BE49-F238E27FC236}">
                <a16:creationId xmlns:a16="http://schemas.microsoft.com/office/drawing/2014/main" id="{D98335A2-BC71-4746-BBB1-CEE5EF399990}"/>
              </a:ext>
            </a:extLst>
          </p:cNvPr>
          <p:cNvPicPr>
            <a:picLocks noChangeAspect="1"/>
          </p:cNvPicPr>
          <p:nvPr userDrawn="1"/>
        </p:nvPicPr>
        <p:blipFill>
          <a:blip r:embed="rId3"/>
          <a:srcRect/>
          <a:stretch/>
        </p:blipFill>
        <p:spPr>
          <a:xfrm>
            <a:off x="9107548" y="6156000"/>
            <a:ext cx="2870835" cy="502920"/>
          </a:xfrm>
          <a:prstGeom prst="rect">
            <a:avLst/>
          </a:prstGeom>
        </p:spPr>
      </p:pic>
      <p:sp>
        <p:nvSpPr>
          <p:cNvPr id="6" name="TextBox 5">
            <a:extLst>
              <a:ext uri="{FF2B5EF4-FFF2-40B4-BE49-F238E27FC236}">
                <a16:creationId xmlns:a16="http://schemas.microsoft.com/office/drawing/2014/main" id="{99304995-ECE4-B049-B38D-67BF2B0DDD72}"/>
              </a:ext>
            </a:extLst>
          </p:cNvPr>
          <p:cNvSpPr txBox="1"/>
          <p:nvPr userDrawn="1"/>
        </p:nvSpPr>
        <p:spPr>
          <a:xfrm>
            <a:off x="190500" y="6461760"/>
            <a:ext cx="174759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000" dirty="0">
                <a:solidFill>
                  <a:schemeClr val="accent4"/>
                </a:solidFill>
              </a:rPr>
              <a:t>© Copyright </a:t>
            </a:r>
            <a:r>
              <a:rPr lang="en-IE" sz="1000" b="1" i="1" dirty="0" err="1">
                <a:solidFill>
                  <a:schemeClr val="accent4"/>
                </a:solidFill>
              </a:rPr>
              <a:t>safe</a:t>
            </a:r>
            <a:r>
              <a:rPr lang="en-IE" sz="1000" b="1" dirty="0" err="1">
                <a:solidFill>
                  <a:schemeClr val="accent4"/>
                </a:solidFill>
              </a:rPr>
              <a:t>food</a:t>
            </a:r>
            <a:r>
              <a:rPr lang="en-IE" sz="1000" dirty="0">
                <a:solidFill>
                  <a:schemeClr val="accent4"/>
                </a:solidFill>
              </a:rPr>
              <a:t> 2021</a:t>
            </a:r>
          </a:p>
        </p:txBody>
      </p:sp>
    </p:spTree>
    <p:extLst>
      <p:ext uri="{BB962C8B-B14F-4D97-AF65-F5344CB8AC3E}">
        <p14:creationId xmlns:p14="http://schemas.microsoft.com/office/powerpoint/2010/main" val="3228391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985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8DB5F3F-9626-114A-BB4A-A75574F8DF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1E9C628-8B0B-C441-B702-06641CBC0485}"/>
              </a:ext>
            </a:extLst>
          </p:cNvPr>
          <p:cNvSpPr>
            <a:spLocks noGrp="1"/>
          </p:cNvSpPr>
          <p:nvPr>
            <p:ph type="title"/>
          </p:nvPr>
        </p:nvSpPr>
        <p:spPr>
          <a:xfrm>
            <a:off x="839788" y="457200"/>
            <a:ext cx="4646612" cy="1600200"/>
          </a:xfrm>
          <a:prstGeom prst="rect">
            <a:avLst/>
          </a:prstGeom>
        </p:spPr>
        <p:txBody>
          <a:bodyPr anchor="b"/>
          <a:lstStyle>
            <a:lvl1pPr>
              <a:lnSpc>
                <a:spcPct val="150000"/>
              </a:lnSpc>
              <a:defRPr sz="3200"/>
            </a:lvl1pPr>
          </a:lstStyle>
          <a:p>
            <a:r>
              <a:rPr lang="en-GB"/>
              <a:t>Click to edit Master title style</a:t>
            </a:r>
            <a:endParaRPr lang="en-IE"/>
          </a:p>
        </p:txBody>
      </p:sp>
      <p:sp>
        <p:nvSpPr>
          <p:cNvPr id="3" name="Content Placeholder 2">
            <a:extLst>
              <a:ext uri="{FF2B5EF4-FFF2-40B4-BE49-F238E27FC236}">
                <a16:creationId xmlns:a16="http://schemas.microsoft.com/office/drawing/2014/main" id="{0492D5FA-B98A-F545-A5DB-E87646516C84}"/>
              </a:ext>
            </a:extLst>
          </p:cNvPr>
          <p:cNvSpPr>
            <a:spLocks noGrp="1"/>
          </p:cNvSpPr>
          <p:nvPr>
            <p:ph idx="1"/>
          </p:nvPr>
        </p:nvSpPr>
        <p:spPr>
          <a:xfrm>
            <a:off x="6589986" y="2057400"/>
            <a:ext cx="4765402" cy="3899520"/>
          </a:xfrm>
        </p:spPr>
        <p:txBody>
          <a:bodyPr/>
          <a:lstStyle>
            <a:lvl1pPr>
              <a:lnSpc>
                <a:spcPct val="150000"/>
              </a:lnSpc>
              <a:defRPr sz="3200"/>
            </a:lvl1pPr>
            <a:lvl2pPr>
              <a:lnSpc>
                <a:spcPct val="150000"/>
              </a:lnSpc>
              <a:defRPr sz="2800"/>
            </a:lvl2pPr>
            <a:lvl3pPr>
              <a:lnSpc>
                <a:spcPct val="150000"/>
              </a:lnSpc>
              <a:defRPr sz="2400"/>
            </a:lvl3pPr>
            <a:lvl4pPr>
              <a:lnSpc>
                <a:spcPct val="150000"/>
              </a:lnSpc>
              <a:defRPr sz="2000"/>
            </a:lvl4pPr>
            <a:lvl5pPr>
              <a:lnSpc>
                <a:spcPct val="150000"/>
              </a:lnSpc>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Text Placeholder 3">
            <a:extLst>
              <a:ext uri="{FF2B5EF4-FFF2-40B4-BE49-F238E27FC236}">
                <a16:creationId xmlns:a16="http://schemas.microsoft.com/office/drawing/2014/main" id="{5D0686D9-CBA3-E64A-AB0D-A7B184CB171F}"/>
              </a:ext>
            </a:extLst>
          </p:cNvPr>
          <p:cNvSpPr>
            <a:spLocks noGrp="1"/>
          </p:cNvSpPr>
          <p:nvPr>
            <p:ph type="body" sz="half" idx="2"/>
          </p:nvPr>
        </p:nvSpPr>
        <p:spPr>
          <a:xfrm>
            <a:off x="839788" y="2057400"/>
            <a:ext cx="4646612" cy="4343400"/>
          </a:xfrm>
        </p:spPr>
        <p:txBody>
          <a:bodyPr/>
          <a:lstStyle>
            <a:lvl1pPr marL="0" indent="0">
              <a:lnSpc>
                <a:spcPct val="15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pic>
        <p:nvPicPr>
          <p:cNvPr id="10" name="Picture 9">
            <a:extLst>
              <a:ext uri="{FF2B5EF4-FFF2-40B4-BE49-F238E27FC236}">
                <a16:creationId xmlns:a16="http://schemas.microsoft.com/office/drawing/2014/main" id="{DC6E2335-9677-6E40-A1DD-80499788B567}"/>
              </a:ext>
            </a:extLst>
          </p:cNvPr>
          <p:cNvPicPr>
            <a:picLocks noChangeAspect="1"/>
          </p:cNvPicPr>
          <p:nvPr userDrawn="1"/>
        </p:nvPicPr>
        <p:blipFill>
          <a:blip r:embed="rId3"/>
          <a:srcRect/>
          <a:stretch/>
        </p:blipFill>
        <p:spPr>
          <a:xfrm>
            <a:off x="9107548" y="6156000"/>
            <a:ext cx="2870835" cy="502920"/>
          </a:xfrm>
          <a:prstGeom prst="rect">
            <a:avLst/>
          </a:prstGeom>
        </p:spPr>
      </p:pic>
    </p:spTree>
    <p:extLst>
      <p:ext uri="{BB962C8B-B14F-4D97-AF65-F5344CB8AC3E}">
        <p14:creationId xmlns:p14="http://schemas.microsoft.com/office/powerpoint/2010/main" val="2866462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D3157AAA-CDA1-2A43-BDBE-A3B9D1A57394}"/>
              </a:ext>
            </a:extLst>
          </p:cNvPr>
          <p:cNvPicPr>
            <a:picLocks noChangeAspect="1"/>
          </p:cNvPicPr>
          <p:nvPr userDrawn="1"/>
        </p:nvPicPr>
        <p:blipFill>
          <a:blip r:embed="rId12"/>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117B7601-FFAD-D94B-95FE-1693CDF8CAAA}"/>
              </a:ext>
            </a:extLst>
          </p:cNvPr>
          <p:cNvPicPr>
            <a:picLocks noChangeAspect="1"/>
          </p:cNvPicPr>
          <p:nvPr userDrawn="1"/>
        </p:nvPicPr>
        <p:blipFill>
          <a:blip r:embed="rId13"/>
          <a:srcRect/>
          <a:stretch/>
        </p:blipFill>
        <p:spPr>
          <a:xfrm>
            <a:off x="9107548" y="6156000"/>
            <a:ext cx="2870835" cy="502920"/>
          </a:xfrm>
          <a:prstGeom prst="rect">
            <a:avLst/>
          </a:prstGeom>
        </p:spPr>
      </p:pic>
      <p:sp>
        <p:nvSpPr>
          <p:cNvPr id="2" name="TextBox 1">
            <a:extLst>
              <a:ext uri="{FF2B5EF4-FFF2-40B4-BE49-F238E27FC236}">
                <a16:creationId xmlns:a16="http://schemas.microsoft.com/office/drawing/2014/main" id="{1810CDD8-83CC-7B46-A57C-F091719C5BA4}"/>
              </a:ext>
            </a:extLst>
          </p:cNvPr>
          <p:cNvSpPr txBox="1"/>
          <p:nvPr userDrawn="1"/>
        </p:nvSpPr>
        <p:spPr>
          <a:xfrm>
            <a:off x="190500" y="6461760"/>
            <a:ext cx="174759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000" dirty="0">
                <a:solidFill>
                  <a:schemeClr val="accent4"/>
                </a:solidFill>
              </a:rPr>
              <a:t>© Copyright </a:t>
            </a:r>
            <a:r>
              <a:rPr lang="en-IE" sz="1000" b="1" i="1" dirty="0" err="1">
                <a:solidFill>
                  <a:schemeClr val="accent4"/>
                </a:solidFill>
              </a:rPr>
              <a:t>safe</a:t>
            </a:r>
            <a:r>
              <a:rPr lang="en-IE" sz="1000" b="1" dirty="0" err="1">
                <a:solidFill>
                  <a:schemeClr val="accent4"/>
                </a:solidFill>
              </a:rPr>
              <a:t>food</a:t>
            </a:r>
            <a:r>
              <a:rPr lang="en-IE" sz="1000" dirty="0">
                <a:solidFill>
                  <a:schemeClr val="accent4"/>
                </a:solidFill>
              </a:rPr>
              <a:t> 2021</a:t>
            </a:r>
          </a:p>
        </p:txBody>
      </p:sp>
      <p:sp>
        <p:nvSpPr>
          <p:cNvPr id="3" name="Text Placeholder 2">
            <a:extLst>
              <a:ext uri="{FF2B5EF4-FFF2-40B4-BE49-F238E27FC236}">
                <a16:creationId xmlns:a16="http://schemas.microsoft.com/office/drawing/2014/main" id="{C9A81ECA-A80C-304F-B3DD-1D0DF68DBA93}"/>
              </a:ext>
            </a:extLst>
          </p:cNvPr>
          <p:cNvSpPr>
            <a:spLocks noGrp="1"/>
          </p:cNvSpPr>
          <p:nvPr>
            <p:ph type="body" idx="1"/>
          </p:nvPr>
        </p:nvSpPr>
        <p:spPr>
          <a:xfrm>
            <a:off x="838200" y="1825625"/>
            <a:ext cx="10515600" cy="419385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14" name="Title Placeholder 13">
            <a:extLst>
              <a:ext uri="{FF2B5EF4-FFF2-40B4-BE49-F238E27FC236}">
                <a16:creationId xmlns:a16="http://schemas.microsoft.com/office/drawing/2014/main" id="{76F5AE1D-0888-5348-BA5A-6006F548F4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IE"/>
          </a:p>
        </p:txBody>
      </p:sp>
    </p:spTree>
    <p:extLst>
      <p:ext uri="{BB962C8B-B14F-4D97-AF65-F5344CB8AC3E}">
        <p14:creationId xmlns:p14="http://schemas.microsoft.com/office/powerpoint/2010/main" val="1493535065"/>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lvl1pPr algn="l" defTabSz="914400" rtl="0" eaLnBrk="1" latinLnBrk="0" hangingPunct="1">
        <a:lnSpc>
          <a:spcPct val="90000"/>
        </a:lnSpc>
        <a:spcBef>
          <a:spcPct val="0"/>
        </a:spcBef>
        <a:buNone/>
        <a:defRPr sz="4400" b="1" kern="1200">
          <a:solidFill>
            <a:srgbClr val="7030A0"/>
          </a:solidFill>
          <a:latin typeface="+mn-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1228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464EE6-784D-0949-B56C-3F3F56D28D7A}"/>
              </a:ext>
            </a:extLst>
          </p:cNvPr>
          <p:cNvSpPr>
            <a:spLocks noGrp="1"/>
          </p:cNvSpPr>
          <p:nvPr>
            <p:ph idx="1"/>
          </p:nvPr>
        </p:nvSpPr>
        <p:spPr>
          <a:xfrm>
            <a:off x="838200" y="1825625"/>
            <a:ext cx="7975294" cy="4193850"/>
          </a:xfrm>
        </p:spPr>
        <p:txBody>
          <a:bodyPr/>
          <a:lstStyle/>
          <a:p>
            <a:r>
              <a:rPr lang="en-GB" dirty="0"/>
              <a:t>Did you know food workers are required by law to adhere to certain standards and practices?</a:t>
            </a:r>
          </a:p>
          <a:p>
            <a:r>
              <a:rPr lang="en-GB" dirty="0"/>
              <a:t>Do you know what the certain standards and practices are?</a:t>
            </a:r>
            <a:endParaRPr lang="en-IE" dirty="0"/>
          </a:p>
          <a:p>
            <a:endParaRPr lang="en-CA" dirty="0"/>
          </a:p>
        </p:txBody>
      </p:sp>
      <p:sp>
        <p:nvSpPr>
          <p:cNvPr id="2" name="Title 1">
            <a:extLst>
              <a:ext uri="{FF2B5EF4-FFF2-40B4-BE49-F238E27FC236}">
                <a16:creationId xmlns:a16="http://schemas.microsoft.com/office/drawing/2014/main" id="{0D7F48FB-31E9-BE48-A441-68B3BEB7DB84}"/>
              </a:ext>
            </a:extLst>
          </p:cNvPr>
          <p:cNvSpPr>
            <a:spLocks noGrp="1"/>
          </p:cNvSpPr>
          <p:nvPr>
            <p:ph type="title"/>
          </p:nvPr>
        </p:nvSpPr>
        <p:spPr/>
        <p:txBody>
          <a:bodyPr/>
          <a:lstStyle/>
          <a:p>
            <a:r>
              <a:rPr lang="en-CA" dirty="0"/>
              <a:t>Discuss</a:t>
            </a:r>
          </a:p>
        </p:txBody>
      </p:sp>
      <p:pic>
        <p:nvPicPr>
          <p:cNvPr id="8" name="Picture 7" descr="A person with his hand on his chin&#10;&#10;Description automatically generated with medium confidence">
            <a:extLst>
              <a:ext uri="{FF2B5EF4-FFF2-40B4-BE49-F238E27FC236}">
                <a16:creationId xmlns:a16="http://schemas.microsoft.com/office/drawing/2014/main" id="{490473C9-1131-1A49-B459-364055AD3F8F}"/>
              </a:ext>
            </a:extLst>
          </p:cNvPr>
          <p:cNvPicPr>
            <a:picLocks noChangeAspect="1"/>
          </p:cNvPicPr>
          <p:nvPr/>
        </p:nvPicPr>
        <p:blipFill>
          <a:blip r:embed="rId3">
            <a:alphaModFix amt="50000"/>
          </a:blip>
          <a:stretch>
            <a:fillRect/>
          </a:stretch>
        </p:blipFill>
        <p:spPr>
          <a:xfrm>
            <a:off x="8524148" y="1231575"/>
            <a:ext cx="3568700" cy="4787900"/>
          </a:xfrm>
          <a:prstGeom prst="rect">
            <a:avLst/>
          </a:prstGeom>
        </p:spPr>
      </p:pic>
    </p:spTree>
    <p:extLst>
      <p:ext uri="{BB962C8B-B14F-4D97-AF65-F5344CB8AC3E}">
        <p14:creationId xmlns:p14="http://schemas.microsoft.com/office/powerpoint/2010/main" val="1199265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0D7DA-43FB-114A-AA82-0B0B6128D4E6}"/>
              </a:ext>
            </a:extLst>
          </p:cNvPr>
          <p:cNvSpPr>
            <a:spLocks noGrp="1"/>
          </p:cNvSpPr>
          <p:nvPr>
            <p:ph type="title"/>
          </p:nvPr>
        </p:nvSpPr>
        <p:spPr/>
        <p:txBody>
          <a:bodyPr/>
          <a:lstStyle/>
          <a:p>
            <a:r>
              <a:rPr lang="en-CA" dirty="0"/>
              <a:t>About </a:t>
            </a:r>
            <a:r>
              <a:rPr lang="en-CA" i="1" dirty="0"/>
              <a:t>safe</a:t>
            </a:r>
            <a:r>
              <a:rPr lang="en-CA" dirty="0"/>
              <a:t>food </a:t>
            </a:r>
            <a:r>
              <a:rPr lang="en-CA" b="0" dirty="0"/>
              <a:t>for life</a:t>
            </a:r>
          </a:p>
        </p:txBody>
      </p:sp>
      <p:sp>
        <p:nvSpPr>
          <p:cNvPr id="3" name="Content Placeholder 2">
            <a:extLst>
              <a:ext uri="{FF2B5EF4-FFF2-40B4-BE49-F238E27FC236}">
                <a16:creationId xmlns:a16="http://schemas.microsoft.com/office/drawing/2014/main" id="{459CE6E7-FA36-B042-B75B-FA16C2DC06CB}"/>
              </a:ext>
            </a:extLst>
          </p:cNvPr>
          <p:cNvSpPr>
            <a:spLocks noGrp="1"/>
          </p:cNvSpPr>
          <p:nvPr>
            <p:ph idx="1"/>
          </p:nvPr>
        </p:nvSpPr>
        <p:spPr/>
        <p:txBody>
          <a:bodyPr>
            <a:normAutofit fontScale="55000" lnSpcReduction="20000"/>
          </a:bodyPr>
          <a:lstStyle/>
          <a:p>
            <a:pPr lvl="0"/>
            <a:r>
              <a:rPr lang="en-US" dirty="0"/>
              <a:t>Module 1: Food Hygiene – Why Bother? </a:t>
            </a:r>
            <a:endParaRPr lang="en-IE" dirty="0"/>
          </a:p>
          <a:p>
            <a:pPr lvl="0"/>
            <a:r>
              <a:rPr lang="en-US" dirty="0"/>
              <a:t>Module 2: Food Contamination</a:t>
            </a:r>
            <a:endParaRPr lang="en-IE" dirty="0"/>
          </a:p>
          <a:p>
            <a:pPr lvl="0"/>
            <a:r>
              <a:rPr lang="en-US" dirty="0"/>
              <a:t>Module 3: Food Delivery and Storage</a:t>
            </a:r>
            <a:endParaRPr lang="en-IE" dirty="0"/>
          </a:p>
          <a:p>
            <a:pPr lvl="0"/>
            <a:r>
              <a:rPr lang="en-US" dirty="0"/>
              <a:t>Module 4: Food Preparation, Cooking and Service</a:t>
            </a:r>
            <a:endParaRPr lang="en-IE" dirty="0"/>
          </a:p>
          <a:p>
            <a:pPr lvl="0"/>
            <a:r>
              <a:rPr lang="en-US" dirty="0"/>
              <a:t>Module 5: Personal Hygiene</a:t>
            </a:r>
            <a:endParaRPr lang="en-IE" dirty="0"/>
          </a:p>
          <a:p>
            <a:pPr lvl="0"/>
            <a:r>
              <a:rPr lang="en-US" dirty="0"/>
              <a:t>Module 6: Design and Layout of Food Premises</a:t>
            </a:r>
            <a:endParaRPr lang="en-IE" dirty="0"/>
          </a:p>
          <a:p>
            <a:pPr lvl="0"/>
            <a:r>
              <a:rPr lang="en-US" dirty="0"/>
              <a:t>Module 7: Cleaning and Pest Control</a:t>
            </a:r>
            <a:endParaRPr lang="en-IE" dirty="0"/>
          </a:p>
          <a:p>
            <a:pPr lvl="0"/>
            <a:r>
              <a:rPr lang="en-GB" dirty="0"/>
              <a:t>Module 8: Hazard Analysis and Critical Control Point (HACCP)</a:t>
            </a:r>
            <a:endParaRPr lang="en-IE" dirty="0"/>
          </a:p>
          <a:p>
            <a:pPr lvl="0"/>
            <a:r>
              <a:rPr lang="en-GB" dirty="0"/>
              <a:t>Module 9: Food Allergies, Food Intolerance and Coeliac Disease</a:t>
            </a:r>
            <a:endParaRPr lang="en-IE" dirty="0"/>
          </a:p>
        </p:txBody>
      </p:sp>
    </p:spTree>
    <p:extLst>
      <p:ext uri="{BB962C8B-B14F-4D97-AF65-F5344CB8AC3E}">
        <p14:creationId xmlns:p14="http://schemas.microsoft.com/office/powerpoint/2010/main" val="1151458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06F220D3-A02D-B348-B5F3-69B762FFD80A}"/>
              </a:ext>
            </a:extLst>
          </p:cNvPr>
          <p:cNvSpPr>
            <a:spLocks noGrp="1"/>
          </p:cNvSpPr>
          <p:nvPr>
            <p:ph type="ctrTitle"/>
          </p:nvPr>
        </p:nvSpPr>
        <p:spPr/>
        <p:txBody>
          <a:bodyPr/>
          <a:lstStyle/>
          <a:p>
            <a:r>
              <a:rPr lang="en-IE"/>
              <a:t>Lesson One Part One</a:t>
            </a:r>
          </a:p>
        </p:txBody>
      </p:sp>
      <p:sp>
        <p:nvSpPr>
          <p:cNvPr id="22" name="Subtitle 21">
            <a:extLst>
              <a:ext uri="{FF2B5EF4-FFF2-40B4-BE49-F238E27FC236}">
                <a16:creationId xmlns:a16="http://schemas.microsoft.com/office/drawing/2014/main" id="{82E1C81F-4159-5A4A-873D-3CB61AE06892}"/>
              </a:ext>
            </a:extLst>
          </p:cNvPr>
          <p:cNvSpPr>
            <a:spLocks noGrp="1"/>
          </p:cNvSpPr>
          <p:nvPr>
            <p:ph type="subTitle" idx="1"/>
          </p:nvPr>
        </p:nvSpPr>
        <p:spPr/>
        <p:txBody>
          <a:bodyPr/>
          <a:lstStyle/>
          <a:p>
            <a:r>
              <a:rPr lang="en-GB"/>
              <a:t>Food hygiene – why bother? </a:t>
            </a:r>
            <a:endParaRPr lang="en-IE"/>
          </a:p>
        </p:txBody>
      </p:sp>
    </p:spTree>
    <p:extLst>
      <p:ext uri="{BB962C8B-B14F-4D97-AF65-F5344CB8AC3E}">
        <p14:creationId xmlns:p14="http://schemas.microsoft.com/office/powerpoint/2010/main" val="391688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ith his hand on his chin&#10;&#10;Description automatically generated with medium confidence">
            <a:extLst>
              <a:ext uri="{FF2B5EF4-FFF2-40B4-BE49-F238E27FC236}">
                <a16:creationId xmlns:a16="http://schemas.microsoft.com/office/drawing/2014/main" id="{C398D002-0497-8E48-8DD4-4CCF84CEF511}"/>
              </a:ext>
            </a:extLst>
          </p:cNvPr>
          <p:cNvPicPr>
            <a:picLocks noChangeAspect="1"/>
          </p:cNvPicPr>
          <p:nvPr/>
        </p:nvPicPr>
        <p:blipFill>
          <a:blip r:embed="rId3">
            <a:alphaModFix amt="50000"/>
          </a:blip>
          <a:stretch>
            <a:fillRect/>
          </a:stretch>
        </p:blipFill>
        <p:spPr>
          <a:xfrm>
            <a:off x="8524148" y="1231575"/>
            <a:ext cx="3568700" cy="4787900"/>
          </a:xfrm>
          <a:prstGeom prst="rect">
            <a:avLst/>
          </a:prstGeom>
        </p:spPr>
      </p:pic>
      <p:sp>
        <p:nvSpPr>
          <p:cNvPr id="2" name="Title 1">
            <a:extLst>
              <a:ext uri="{FF2B5EF4-FFF2-40B4-BE49-F238E27FC236}">
                <a16:creationId xmlns:a16="http://schemas.microsoft.com/office/drawing/2014/main" id="{2D795BEE-D743-9649-9421-174CB42810FE}"/>
              </a:ext>
            </a:extLst>
          </p:cNvPr>
          <p:cNvSpPr>
            <a:spLocks noGrp="1"/>
          </p:cNvSpPr>
          <p:nvPr>
            <p:ph type="title"/>
          </p:nvPr>
        </p:nvSpPr>
        <p:spPr/>
        <p:txBody>
          <a:bodyPr/>
          <a:lstStyle/>
          <a:p>
            <a:r>
              <a:rPr lang="en-IE"/>
              <a:t>Discuss</a:t>
            </a:r>
          </a:p>
        </p:txBody>
      </p:sp>
      <p:sp>
        <p:nvSpPr>
          <p:cNvPr id="3" name="Content Placeholder 2">
            <a:extLst>
              <a:ext uri="{FF2B5EF4-FFF2-40B4-BE49-F238E27FC236}">
                <a16:creationId xmlns:a16="http://schemas.microsoft.com/office/drawing/2014/main" id="{DAC9BD8F-073E-EC44-B0D2-5C919E6C24BD}"/>
              </a:ext>
            </a:extLst>
          </p:cNvPr>
          <p:cNvSpPr>
            <a:spLocks noGrp="1"/>
          </p:cNvSpPr>
          <p:nvPr>
            <p:ph idx="1"/>
          </p:nvPr>
        </p:nvSpPr>
        <p:spPr>
          <a:xfrm>
            <a:off x="838200" y="1825625"/>
            <a:ext cx="8713424" cy="4193850"/>
          </a:xfrm>
        </p:spPr>
        <p:txBody>
          <a:bodyPr>
            <a:normAutofit lnSpcReduction="10000"/>
          </a:bodyPr>
          <a:lstStyle/>
          <a:p>
            <a:pPr lvl="0"/>
            <a:r>
              <a:rPr lang="en-GB" dirty="0"/>
              <a:t>Has anyone in the class suffered from food poisoning/food-borne illness? </a:t>
            </a:r>
          </a:p>
          <a:p>
            <a:pPr lvl="0"/>
            <a:r>
              <a:rPr lang="en-GB" dirty="0"/>
              <a:t>If so, how did it affect you? Were you able to identify the source or cause?</a:t>
            </a:r>
            <a:r>
              <a:rPr lang="en-IE" dirty="0"/>
              <a:t> </a:t>
            </a:r>
          </a:p>
          <a:p>
            <a:r>
              <a:rPr lang="en-GB" dirty="0"/>
              <a:t>What is food poisoning and food-borne illness?</a:t>
            </a:r>
          </a:p>
          <a:p>
            <a:r>
              <a:rPr lang="en-GB" dirty="0"/>
              <a:t>What are some of the symptoms of food poisoning?</a:t>
            </a:r>
            <a:endParaRPr lang="en-IE" dirty="0"/>
          </a:p>
          <a:p>
            <a:pPr lvl="0"/>
            <a:endParaRPr lang="en-IE" dirty="0"/>
          </a:p>
          <a:p>
            <a:pPr marL="0" indent="0">
              <a:buNone/>
            </a:pPr>
            <a:endParaRPr lang="en-IE" dirty="0"/>
          </a:p>
        </p:txBody>
      </p:sp>
    </p:spTree>
    <p:extLst>
      <p:ext uri="{BB962C8B-B14F-4D97-AF65-F5344CB8AC3E}">
        <p14:creationId xmlns:p14="http://schemas.microsoft.com/office/powerpoint/2010/main" val="3700573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7527F-652E-AB46-9334-C42159266904}"/>
              </a:ext>
            </a:extLst>
          </p:cNvPr>
          <p:cNvSpPr>
            <a:spLocks noGrp="1"/>
          </p:cNvSpPr>
          <p:nvPr>
            <p:ph type="title"/>
          </p:nvPr>
        </p:nvSpPr>
        <p:spPr/>
        <p:txBody>
          <a:bodyPr/>
          <a:lstStyle/>
          <a:p>
            <a:r>
              <a:rPr lang="en-CA" dirty="0"/>
              <a:t>In class task </a:t>
            </a:r>
          </a:p>
        </p:txBody>
      </p:sp>
      <p:sp>
        <p:nvSpPr>
          <p:cNvPr id="3" name="Content Placeholder 2">
            <a:extLst>
              <a:ext uri="{FF2B5EF4-FFF2-40B4-BE49-F238E27FC236}">
                <a16:creationId xmlns:a16="http://schemas.microsoft.com/office/drawing/2014/main" id="{1B8217D9-9DAF-A748-9625-FCBB2D9754C2}"/>
              </a:ext>
            </a:extLst>
          </p:cNvPr>
          <p:cNvSpPr>
            <a:spLocks noGrp="1"/>
          </p:cNvSpPr>
          <p:nvPr>
            <p:ph idx="1"/>
          </p:nvPr>
        </p:nvSpPr>
        <p:spPr>
          <a:xfrm>
            <a:off x="838200" y="1825625"/>
            <a:ext cx="8151564" cy="4193850"/>
          </a:xfrm>
        </p:spPr>
        <p:txBody>
          <a:bodyPr>
            <a:normAutofit lnSpcReduction="10000"/>
          </a:bodyPr>
          <a:lstStyle/>
          <a:p>
            <a:r>
              <a:rPr lang="en-CA" dirty="0"/>
              <a:t>Do a class survey about food poisoning:</a:t>
            </a:r>
          </a:p>
          <a:p>
            <a:pPr lvl="1"/>
            <a:r>
              <a:rPr lang="en-CA" dirty="0"/>
              <a:t>Who has had food poisoning?</a:t>
            </a:r>
          </a:p>
          <a:p>
            <a:pPr lvl="1"/>
            <a:r>
              <a:rPr lang="en-CA" dirty="0"/>
              <a:t>What symptoms did they have?</a:t>
            </a:r>
          </a:p>
          <a:p>
            <a:pPr lvl="1"/>
            <a:r>
              <a:rPr lang="en-CA" dirty="0"/>
              <a:t>How did they get it?</a:t>
            </a:r>
          </a:p>
          <a:p>
            <a:pPr lvl="1"/>
            <a:r>
              <a:rPr lang="en-CA" dirty="0"/>
              <a:t>Did they go to the doctor? </a:t>
            </a:r>
          </a:p>
          <a:p>
            <a:pPr lvl="1"/>
            <a:r>
              <a:rPr lang="en-CA" dirty="0"/>
              <a:t>What other details can you find about their experience of food poisoning? </a:t>
            </a:r>
          </a:p>
        </p:txBody>
      </p:sp>
    </p:spTree>
    <p:extLst>
      <p:ext uri="{BB962C8B-B14F-4D97-AF65-F5344CB8AC3E}">
        <p14:creationId xmlns:p14="http://schemas.microsoft.com/office/powerpoint/2010/main" val="1981493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CE16B-FB8F-E142-8E80-39C2AAA63687}"/>
              </a:ext>
            </a:extLst>
          </p:cNvPr>
          <p:cNvSpPr>
            <a:spLocks noGrp="1"/>
          </p:cNvSpPr>
          <p:nvPr>
            <p:ph type="title"/>
          </p:nvPr>
        </p:nvSpPr>
        <p:spPr/>
        <p:txBody>
          <a:bodyPr/>
          <a:lstStyle/>
          <a:p>
            <a:r>
              <a:rPr lang="en-GB" dirty="0"/>
              <a:t>Food hygiene costs and benefits</a:t>
            </a:r>
            <a:endParaRPr lang="en-CA" dirty="0"/>
          </a:p>
        </p:txBody>
      </p:sp>
      <p:sp>
        <p:nvSpPr>
          <p:cNvPr id="8" name="Content Placeholder 7">
            <a:extLst>
              <a:ext uri="{FF2B5EF4-FFF2-40B4-BE49-F238E27FC236}">
                <a16:creationId xmlns:a16="http://schemas.microsoft.com/office/drawing/2014/main" id="{1453B467-0EB4-3244-9858-F61456C84AB9}"/>
              </a:ext>
            </a:extLst>
          </p:cNvPr>
          <p:cNvSpPr>
            <a:spLocks noGrp="1"/>
          </p:cNvSpPr>
          <p:nvPr>
            <p:ph idx="1"/>
          </p:nvPr>
        </p:nvSpPr>
        <p:spPr/>
        <p:txBody>
          <a:bodyPr/>
          <a:lstStyle/>
          <a:p>
            <a:endParaRPr lang="en-US" dirty="0"/>
          </a:p>
        </p:txBody>
      </p:sp>
      <p:pic>
        <p:nvPicPr>
          <p:cNvPr id="6" name="safefood_module_01_class_activity_cc.mp4" descr="safefood_module_01_class_activity_cc.mp4">
            <a:hlinkClick r:id="" action="ppaction://media"/>
            <a:extLst>
              <a:ext uri="{FF2B5EF4-FFF2-40B4-BE49-F238E27FC236}">
                <a16:creationId xmlns:a16="http://schemas.microsoft.com/office/drawing/2014/main" id="{7BBE63F0-05B4-A74B-97D5-B7851A27676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97646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6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5A3C-C285-3343-A809-9EAF6D73BF5E}"/>
              </a:ext>
            </a:extLst>
          </p:cNvPr>
          <p:cNvSpPr>
            <a:spLocks noGrp="1"/>
          </p:cNvSpPr>
          <p:nvPr>
            <p:ph type="title"/>
          </p:nvPr>
        </p:nvSpPr>
        <p:spPr/>
        <p:txBody>
          <a:bodyPr/>
          <a:lstStyle/>
          <a:p>
            <a:r>
              <a:rPr lang="en-CA"/>
              <a:t>Food hygiene</a:t>
            </a:r>
          </a:p>
        </p:txBody>
      </p:sp>
      <p:sp>
        <p:nvSpPr>
          <p:cNvPr id="3" name="Content Placeholder 2">
            <a:extLst>
              <a:ext uri="{FF2B5EF4-FFF2-40B4-BE49-F238E27FC236}">
                <a16:creationId xmlns:a16="http://schemas.microsoft.com/office/drawing/2014/main" id="{204EAD75-51F4-BB40-8B4A-40EDF84D85A6}"/>
              </a:ext>
            </a:extLst>
          </p:cNvPr>
          <p:cNvSpPr>
            <a:spLocks noGrp="1"/>
          </p:cNvSpPr>
          <p:nvPr>
            <p:ph idx="1"/>
          </p:nvPr>
        </p:nvSpPr>
        <p:spPr/>
        <p:txBody>
          <a:bodyPr/>
          <a:lstStyle/>
          <a:p>
            <a:pPr lvl="0"/>
            <a:r>
              <a:rPr lang="en-GB" dirty="0"/>
              <a:t>What is food hygiene?</a:t>
            </a:r>
            <a:endParaRPr lang="en-IE" dirty="0"/>
          </a:p>
          <a:p>
            <a:pPr lvl="0"/>
            <a:r>
              <a:rPr lang="en-GB" dirty="0"/>
              <a:t>Why is there a need for good food hygiene?</a:t>
            </a:r>
            <a:endParaRPr lang="en-IE" dirty="0"/>
          </a:p>
          <a:p>
            <a:endParaRPr lang="en-CA" dirty="0"/>
          </a:p>
        </p:txBody>
      </p:sp>
    </p:spTree>
    <p:extLst>
      <p:ext uri="{BB962C8B-B14F-4D97-AF65-F5344CB8AC3E}">
        <p14:creationId xmlns:p14="http://schemas.microsoft.com/office/powerpoint/2010/main" val="3547986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575E0-9A2F-754F-81E6-D983EF48C67D}"/>
              </a:ext>
            </a:extLst>
          </p:cNvPr>
          <p:cNvSpPr>
            <a:spLocks noGrp="1"/>
          </p:cNvSpPr>
          <p:nvPr>
            <p:ph type="title"/>
          </p:nvPr>
        </p:nvSpPr>
        <p:spPr/>
        <p:txBody>
          <a:bodyPr/>
          <a:lstStyle/>
          <a:p>
            <a:r>
              <a:rPr lang="en-CA" dirty="0"/>
              <a:t>In class task </a:t>
            </a:r>
          </a:p>
        </p:txBody>
      </p:sp>
      <p:sp>
        <p:nvSpPr>
          <p:cNvPr id="3" name="Content Placeholder 2">
            <a:extLst>
              <a:ext uri="{FF2B5EF4-FFF2-40B4-BE49-F238E27FC236}">
                <a16:creationId xmlns:a16="http://schemas.microsoft.com/office/drawing/2014/main" id="{71EBA1BB-4530-DF47-B1E1-6C688F00A930}"/>
              </a:ext>
            </a:extLst>
          </p:cNvPr>
          <p:cNvSpPr>
            <a:spLocks noGrp="1"/>
          </p:cNvSpPr>
          <p:nvPr>
            <p:ph idx="1"/>
          </p:nvPr>
        </p:nvSpPr>
        <p:spPr/>
        <p:txBody>
          <a:bodyPr/>
          <a:lstStyle/>
          <a:p>
            <a:r>
              <a:rPr lang="en-GB" dirty="0"/>
              <a:t>Find a few examples of food poisoning outbreaks in the news. </a:t>
            </a:r>
          </a:p>
          <a:p>
            <a:pPr lvl="1"/>
            <a:r>
              <a:rPr lang="en-NZ" dirty="0"/>
              <a:t>What happened? </a:t>
            </a:r>
          </a:p>
          <a:p>
            <a:pPr lvl="1"/>
            <a:r>
              <a:rPr lang="en-NZ" dirty="0"/>
              <a:t>What was the outcome?</a:t>
            </a:r>
          </a:p>
        </p:txBody>
      </p:sp>
    </p:spTree>
    <p:extLst>
      <p:ext uri="{BB962C8B-B14F-4D97-AF65-F5344CB8AC3E}">
        <p14:creationId xmlns:p14="http://schemas.microsoft.com/office/powerpoint/2010/main" val="2642539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4F27E-5EA3-7E4A-AEB2-A77E50587C80}"/>
              </a:ext>
            </a:extLst>
          </p:cNvPr>
          <p:cNvSpPr>
            <a:spLocks noGrp="1"/>
          </p:cNvSpPr>
          <p:nvPr>
            <p:ph type="title"/>
          </p:nvPr>
        </p:nvSpPr>
        <p:spPr/>
        <p:txBody>
          <a:bodyPr/>
          <a:lstStyle/>
          <a:p>
            <a:r>
              <a:rPr lang="en-CA"/>
              <a:t>Discuss </a:t>
            </a:r>
          </a:p>
        </p:txBody>
      </p:sp>
      <p:sp>
        <p:nvSpPr>
          <p:cNvPr id="3" name="Content Placeholder 2">
            <a:extLst>
              <a:ext uri="{FF2B5EF4-FFF2-40B4-BE49-F238E27FC236}">
                <a16:creationId xmlns:a16="http://schemas.microsoft.com/office/drawing/2014/main" id="{6F7178A2-CD37-1041-A004-F79EBBED5523}"/>
              </a:ext>
            </a:extLst>
          </p:cNvPr>
          <p:cNvSpPr>
            <a:spLocks noGrp="1"/>
          </p:cNvSpPr>
          <p:nvPr>
            <p:ph idx="1"/>
          </p:nvPr>
        </p:nvSpPr>
        <p:spPr/>
        <p:txBody>
          <a:bodyPr vert="horz" lIns="91440" tIns="45720" rIns="91440" bIns="45720" rtlCol="0" anchor="t">
            <a:normAutofit/>
          </a:bodyPr>
          <a:lstStyle/>
          <a:p>
            <a:pPr lvl="0"/>
            <a:r>
              <a:rPr lang="en-GB" dirty="0"/>
              <a:t>Are you a food worker?</a:t>
            </a:r>
            <a:endParaRPr lang="en-IE" dirty="0"/>
          </a:p>
          <a:p>
            <a:r>
              <a:rPr lang="en-GB" dirty="0"/>
              <a:t>Is a kitchen porter a food worker? </a:t>
            </a:r>
            <a:endParaRPr lang="en-IE" dirty="0"/>
          </a:p>
          <a:p>
            <a:pPr lvl="0"/>
            <a:r>
              <a:rPr lang="en-GB" dirty="0"/>
              <a:t>Is a bar person a food worker? </a:t>
            </a:r>
            <a:endParaRPr lang="en-IE" dirty="0"/>
          </a:p>
          <a:p>
            <a:pPr marL="0" indent="0">
              <a:buNone/>
            </a:pPr>
            <a:endParaRPr lang="en-CA" dirty="0"/>
          </a:p>
        </p:txBody>
      </p:sp>
      <p:pic>
        <p:nvPicPr>
          <p:cNvPr id="4" name="Picture 3" descr="A person with his hand on his chin&#10;&#10;Description automatically generated with medium confidence">
            <a:extLst>
              <a:ext uri="{FF2B5EF4-FFF2-40B4-BE49-F238E27FC236}">
                <a16:creationId xmlns:a16="http://schemas.microsoft.com/office/drawing/2014/main" id="{020A45D6-048B-0143-93F1-5E2148B8CE60}"/>
              </a:ext>
            </a:extLst>
          </p:cNvPr>
          <p:cNvPicPr>
            <a:picLocks noChangeAspect="1"/>
          </p:cNvPicPr>
          <p:nvPr/>
        </p:nvPicPr>
        <p:blipFill>
          <a:blip r:embed="rId3">
            <a:alphaModFix amt="50000"/>
          </a:blip>
          <a:stretch>
            <a:fillRect/>
          </a:stretch>
        </p:blipFill>
        <p:spPr>
          <a:xfrm>
            <a:off x="8524148" y="1231575"/>
            <a:ext cx="3568700" cy="4787900"/>
          </a:xfrm>
          <a:prstGeom prst="rect">
            <a:avLst/>
          </a:prstGeom>
        </p:spPr>
      </p:pic>
    </p:spTree>
    <p:extLst>
      <p:ext uri="{BB962C8B-B14F-4D97-AF65-F5344CB8AC3E}">
        <p14:creationId xmlns:p14="http://schemas.microsoft.com/office/powerpoint/2010/main" val="3289943772"/>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373737"/>
      </a:dk2>
      <a:lt2>
        <a:srgbClr val="DEDEE1"/>
      </a:lt2>
      <a:accent1>
        <a:srgbClr val="002D62"/>
      </a:accent1>
      <a:accent2>
        <a:srgbClr val="35BDB2"/>
      </a:accent2>
      <a:accent3>
        <a:srgbClr val="57920B"/>
      </a:accent3>
      <a:accent4>
        <a:srgbClr val="7C43B2"/>
      </a:accent4>
      <a:accent5>
        <a:srgbClr val="CEA728"/>
      </a:accent5>
      <a:accent6>
        <a:srgbClr val="646464"/>
      </a:accent6>
      <a:hlink>
        <a:srgbClr val="35BDB2"/>
      </a:hlink>
      <a:folHlink>
        <a:srgbClr val="8000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DCA280F08DAE244BB36EFCF9BA4F0E0" ma:contentTypeVersion="10" ma:contentTypeDescription="Create a new document." ma:contentTypeScope="" ma:versionID="b00580109ef0e6a58a72470f938ec50d">
  <xsd:schema xmlns:xsd="http://www.w3.org/2001/XMLSchema" xmlns:xs="http://www.w3.org/2001/XMLSchema" xmlns:p="http://schemas.microsoft.com/office/2006/metadata/properties" xmlns:ns2="e4c0266e-2f3d-4f08-af4f-a431d9c85add" xmlns:ns3="f91a3b79-b121-4353-93b2-894378874c7f" xmlns:ns5="e9909d75-5bf0-4405-a999-faee00e61448" targetNamespace="http://schemas.microsoft.com/office/2006/metadata/properties" ma:root="true" ma:fieldsID="bd0108ad0ca66842b8abdda11b9503ad" ns2:_="" ns3:_="" ns5:_="">
    <xsd:import namespace="e4c0266e-2f3d-4f08-af4f-a431d9c85add"/>
    <xsd:import namespace="f91a3b79-b121-4353-93b2-894378874c7f"/>
    <xsd:import namespace="e9909d75-5bf0-4405-a999-faee00e61448"/>
    <xsd:element name="properties">
      <xsd:complexType>
        <xsd:sequence>
          <xsd:element name="documentManagement">
            <xsd:complexType>
              <xsd:all>
                <xsd:element ref="ns2:mce79fd8d45548d9aebccbd60227a28c" minOccurs="0"/>
                <xsd:element ref="ns3:TaxCatchAll" minOccurs="0"/>
                <xsd:element ref="ns2:kcf64b05005542bfa3cdffe3a513e6b2" minOccurs="0"/>
                <xsd:element ref="ns5:MediaServiceMetadata" minOccurs="0"/>
                <xsd:element ref="ns5:MediaServiceFastMetadata" minOccurs="0"/>
                <xsd:element ref="ns5:MediaServiceAutoKeyPoints" minOccurs="0"/>
                <xsd:element ref="ns5: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c0266e-2f3d-4f08-af4f-a431d9c85add" elementFormDefault="qualified">
    <xsd:import namespace="http://schemas.microsoft.com/office/2006/documentManagement/types"/>
    <xsd:import namespace="http://schemas.microsoft.com/office/infopath/2007/PartnerControls"/>
    <xsd:element name="mce79fd8d45548d9aebccbd60227a28c" ma:index="9" ma:taxonomy="true" ma:internalName="mce79fd8d45548d9aebccbd60227a28c" ma:taxonomyFieldName="Level1" ma:displayName="Level 1" ma:fieldId="{6ce79fd8-d455-48d9-aebc-cbd60227a28c}" ma:sspId="e066a464-12d0-4efe-873f-ad9ff6bbd5d7" ma:termSetId="87efc948-5498-4994-9213-04825ced9b0c" ma:anchorId="00000000-0000-0000-0000-000000000000" ma:open="false" ma:isKeyword="false">
      <xsd:complexType>
        <xsd:sequence>
          <xsd:element ref="pc:Terms" minOccurs="0" maxOccurs="1"/>
        </xsd:sequence>
      </xsd:complexType>
    </xsd:element>
    <xsd:element name="kcf64b05005542bfa3cdffe3a513e6b2" ma:index="12" ma:taxonomy="true" ma:internalName="kcf64b05005542bfa3cdffe3a513e6b2" ma:taxonomyFieldName="Level2" ma:displayName="Level 2" ma:fieldId="{4cf64b05-0055-42bf-a3cd-ffe3a513e6b2}" ma:sspId="e066a464-12d0-4efe-873f-ad9ff6bbd5d7" ma:termSetId="38380ea1-a724-4167-92a1-0bdf955bef3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91a3b79-b121-4353-93b2-894378874c7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5fa33674-77c4-43ad-b22e-8c7a1adebae6}" ma:internalName="TaxCatchAll" ma:showField="CatchAllData" ma:web="eb369bcd-c9c3-4499-bdfb-168a13361a4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9909d75-5bf0-4405-a999-faee00e61448"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kcf64b05005542bfa3cdffe3a513e6b2 xmlns="e4c0266e-2f3d-4f08-af4f-a431d9c85add">
      <Terms xmlns="http://schemas.microsoft.com/office/infopath/2007/PartnerControls">
        <TermInfo xmlns="http://schemas.microsoft.com/office/infopath/2007/PartnerControls">
          <TermName xmlns="http://schemas.microsoft.com/office/infopath/2007/PartnerControls">Working document</TermName>
          <TermId xmlns="http://schemas.microsoft.com/office/infopath/2007/PartnerControls">d6177297-7606-46bd-9a14-c0304470d04e</TermId>
        </TermInfo>
      </Terms>
    </kcf64b05005542bfa3cdffe3a513e6b2>
    <mce79fd8d45548d9aebccbd60227a28c xmlns="e4c0266e-2f3d-4f08-af4f-a431d9c85add">
      <Terms xmlns="http://schemas.microsoft.com/office/infopath/2007/PartnerControls">
        <TermInfo xmlns="http://schemas.microsoft.com/office/infopath/2007/PartnerControls">
          <TermName xmlns="http://schemas.microsoft.com/office/infopath/2007/PartnerControls">Development</TermName>
          <TermId xmlns="http://schemas.microsoft.com/office/infopath/2007/PartnerControls">d3ffb4ca-a531-494f-a8ec-0d28d90a7396</TermId>
        </TermInfo>
      </Terms>
    </mce79fd8d45548d9aebccbd60227a28c>
    <TaxCatchAll xmlns="f91a3b79-b121-4353-93b2-894378874c7f">
      <Value>314</Value>
      <Value>573</Value>
    </TaxCatchAll>
  </documentManagement>
</p:properties>
</file>

<file path=customXml/item4.xml><?xml version="1.0" encoding="utf-8"?>
<?mso-contentType ?>
<customXsn xmlns="http://schemas.microsoft.com/office/2006/metadata/customXsn">
  <xsnLocation/>
  <cached>True</cached>
  <openByDefault>True</openByDefault>
  <xsnScope/>
</customXsn>
</file>

<file path=customXml/itemProps1.xml><?xml version="1.0" encoding="utf-8"?>
<ds:datastoreItem xmlns:ds="http://schemas.openxmlformats.org/officeDocument/2006/customXml" ds:itemID="{7F18A632-832C-4F7B-A544-CA9454E727EA}">
  <ds:schemaRefs>
    <ds:schemaRef ds:uri="http://schemas.microsoft.com/sharepoint/v3/contenttype/forms"/>
  </ds:schemaRefs>
</ds:datastoreItem>
</file>

<file path=customXml/itemProps2.xml><?xml version="1.0" encoding="utf-8"?>
<ds:datastoreItem xmlns:ds="http://schemas.openxmlformats.org/officeDocument/2006/customXml" ds:itemID="{692330B9-A9E5-4ED8-A39A-9A8721480100}">
  <ds:schemaRefs>
    <ds:schemaRef ds:uri="e4c0266e-2f3d-4f08-af4f-a431d9c85add"/>
    <ds:schemaRef ds:uri="e9909d75-5bf0-4405-a999-faee00e61448"/>
    <ds:schemaRef ds:uri="f91a3b79-b121-4353-93b2-894378874c7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E64BD0E-527C-46C7-BFB8-7A0E0F420D4C}">
  <ds:schemaRefs>
    <ds:schemaRef ds:uri="f91a3b79-b121-4353-93b2-894378874c7f"/>
    <ds:schemaRef ds:uri="http://purl.org/dc/dcmitype/"/>
    <ds:schemaRef ds:uri="e4c0266e-2f3d-4f08-af4f-a431d9c85add"/>
    <ds:schemaRef ds:uri="http://purl.org/dc/elements/1.1/"/>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e9909d75-5bf0-4405-a999-faee00e61448"/>
    <ds:schemaRef ds:uri="http://www.w3.org/XML/1998/namespace"/>
    <ds:schemaRef ds:uri="http://purl.org/dc/terms/"/>
  </ds:schemaRefs>
</ds:datastoreItem>
</file>

<file path=customXml/itemProps4.xml><?xml version="1.0" encoding="utf-8"?>
<ds:datastoreItem xmlns:ds="http://schemas.openxmlformats.org/officeDocument/2006/customXml" ds:itemID="{946B29F6-89BA-4685-A16C-3DD244760012}">
  <ds:schemaRefs>
    <ds:schemaRef ds:uri="http://schemas.microsoft.com/office/2006/metadata/customXsn"/>
  </ds:schemaRefs>
</ds:datastoreItem>
</file>

<file path=docProps/app.xml><?xml version="1.0" encoding="utf-8"?>
<Properties xmlns="http://schemas.openxmlformats.org/officeDocument/2006/extended-properties" xmlns:vt="http://schemas.openxmlformats.org/officeDocument/2006/docPropsVTypes">
  <TotalTime>521</TotalTime>
  <Words>859</Words>
  <Application>Microsoft Macintosh PowerPoint</Application>
  <PresentationFormat>Widescreen</PresentationFormat>
  <Paragraphs>81</Paragraphs>
  <Slides>10</Slides>
  <Notes>10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PowerPoint Presentation</vt:lpstr>
      <vt:lpstr>About safefood for life</vt:lpstr>
      <vt:lpstr>Lesson One Part One</vt:lpstr>
      <vt:lpstr>Discuss</vt:lpstr>
      <vt:lpstr>In class task </vt:lpstr>
      <vt:lpstr>Food hygiene costs and benefits</vt:lpstr>
      <vt:lpstr>Food hygiene</vt:lpstr>
      <vt:lpstr>In class task </vt:lpstr>
      <vt:lpstr>Discuss </vt:lpstr>
      <vt:lpstr>Discuss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McInnes</dc:creator>
  <cp:lastModifiedBy>SHRC Limited</cp:lastModifiedBy>
  <cp:revision>28</cp:revision>
  <dcterms:created xsi:type="dcterms:W3CDTF">2020-10-29T16:25:26Z</dcterms:created>
  <dcterms:modified xsi:type="dcterms:W3CDTF">2021-02-19T11:39:14Z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0x0101005DCA280F08DAE244BB36EFCF9BA4F0E0</vt:lpwstr>
  </property>
  <property fmtid="{D5CDD505-2E9C-101B-9397-08002B2CF9AE}" pid="3" name="Level2">
    <vt:lpwstr>314;#Working document|d6177297-7606-46bd-9a14-c0304470d04e</vt:lpwstr>
  </property>
  <property fmtid="{D5CDD505-2E9C-101B-9397-08002B2CF9AE}" pid="4" name="Level1">
    <vt:lpwstr>573;#Development|d3ffb4ca-a531-494f-a8ec-0d28d90a7396</vt:lpwstr>
  </property>
</Properties>
</file>